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75" r:id="rId15"/>
    <p:sldId id="276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CC0099"/>
    <a:srgbClr val="FFFFCC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-72"/>
      </p:cViewPr>
      <p:guideLst>
        <p:guide orient="horz" pos="1008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5" units="1/cm"/>
          <inkml:channelProperty channel="Y" name="resolution" value="36" units="1/cm"/>
        </inkml:channelProperties>
      </inkml:inkSource>
      <inkml:timestamp xml:id="ts0" timeString="2010-11-14T06:46:50.7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39,'18'0,"-18"0,37 0,-1-11,-36 0,18 11,0 0,-18 0,18 0,1 0,-1 0,0 0,-18 0,18 0,18 0,-17 0,-1 0,18 0,0 0,-36 0,18 0,1 0,-1 0,0 0,0 0,18 0,-17 0,-1 0,0 0,0 0,-18 0,36 0,-36 0,18 0,1 0,-1 0,0 0,0 0,18 0,-18 0,1 0,-19 0,36 0,-36 0,18 0,0 0,0 0,1 0,-1 0,-18 0,36 0,0 0,-36 0,18 0,1 0,-1 0,0 0,0 0,0 0,-18 0,18 0,-18 0,18 0,37 0,-55 0,18 0,18 0,-17 11,17-11,0 0,-36 0,36 0,-17 0,-1 0,0 0,18 11,-36-11,18 0,0 0,19 0,-19 0,0 0,0 0,0 0,-18 0,19 0,-1 0,18 0,0 0,1 11,-37-11,36 0,-18 22,0-22,18 0,1 0,-19 0,36 0,-54 0,19 0,-1 0,0 0,0 0,0 0,18 0,-17 0,17 0,-18 0,18 0,-17 0,17 11,0-11,-18 0,-18 0,37 0,-37 0,18 0,36 0,-54 0,36 0,-17 0,-1 0,18 0,19 11,-37-11,18 0,0 0,-36 0,37 0,-19 0,0 0,18 0,-18 11,0-11,1 0,17 0,0 0,19 0,-19 0,0 0,1 0,-19 0,0 0,-18 0,36 0,0 0,1 0,-37 0,18 0,0 0,0 0,0 0,19 0,-19 0,0 0,0 0,37 0,-37 0,-18 0,36 0,0 0,1 0,-37 0,36 0,0 0,-36 0,18 0,1 0,-1 0,0 0,0 0,-18 0,36 0,1 0,-1 0,-36 0,73 0,-73 0,36 0,-36 0,18 0,0 0,0 0,0 0,-18 0,19 0,-19 0,36 0,-36 0,18 0,36 0,-54 0,19 0,-1 0,0 0,0 0,18 0,-17 0,17 0,-18 0,18 0,-18 0,-18 0,37 0,-1 0,-36 0,18 0,0 0,0 0,1 0,-1 0,0 0,0 0,-18 0,36-11,-36 11,19 0,-1 0,18-11,-18 11,0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5" units="1/cm"/>
          <inkml:channelProperty channel="Y" name="resolution" value="36" units="1/cm"/>
        </inkml:channelProperties>
      </inkml:inkSource>
      <inkml:timestamp xml:id="ts0" timeString="2010-11-14T06:46:55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1847 107,'37'0,"-19"0,1 0,-1 0,-18 0,36 0,1 0,-37 0,18 0,1 0,-1 0,0 0,0 0,1 0,-1 0,0 0,1 0,-19 0,36 0,-36 0,18 0,37 13,-55-13,19 0,-1 0,0 0,0 0,1 0,-19 0,36 0,1 0,-1 0,-17 0,-1 0,0 13,1-13,-19 0,18 0,0 0,0 0,1 0,17 0,1 0,-1 0,-17 13,-19-13,18 0,0 0,1 0,-1 0,-18 0,36 0,1 0,-37 0,55 13,-37-13,-18 0,18 0,1 0,-1 0,0 0,19 0,0 0,-19 0,18 0,1 0,-19 0,19 0,-19 0,19 0,-19 0,19 0,-19 0,18 0,1 0,-19 0,19 0,-1 0,-17 0,17 0,-17 0,-1 0,18 0,19 0,-18 0,-1 0,1 0,-37 0,37 0,-37 0,18 0,0 0,19 0,-19 0,0 0,1 0,-1 0,0 0,-18 0,37 0,-37 0,18 0,0 0,1 0,-1 0,0 0,-18 0,37 0,-37 0,18 0,0 0,1 0,17 0,-17 0,-1 0,0 0,0 0,1 0,-1 0,-18 0,18 0,1 0,-1 0,0 0,0 0,1 0,-1 0,-18 0,37 0,-37 0,18 0,18 0,-17 0,17 0,1 0,-1 0,-36 0,19 0,-1 0,-55 0,1 0,36 0,-37 0,1 0,-1 0,37 0,-36-13,-1 13,0 0,37 0,-18 0,0 0,0 0,-19 0,19 0,-19 0,1 0,-19 0,36 0,-17 0,36 0,-19 0,1 0,0 0,0-13,-19 13,19 0,-19 0,19 0,-19 0,19 0,0 0,-19 0,1 0,17 0,-17 0,-1 0,-18 0,19 0,-37 0,18 0,18 0,-18 0,-18 0,73 0,-73 0,36 0,1 0,-19 0,18 0,1 0,-1 0,1 0,-1 0,19 0,-1 0,-17 0,-1 0,37 0,-36 0,-1 0,1 0,-38-26,74 26,-36 0,18 0,-19 0,19 0,-19 0,19 0,0 0,18 0,-37 0,37 0,-18 0,-1 0,-17 0,18 0,-1 0,-17 0,-1 0,1 0,-1 0,0 0,1 0,-1 0,37 0,-18 0,0 0,-1 0,1 0,0 0,0 0,-1 0,-17 0,-1 0,19 0,0 0,18-12,-37 12,37 0,-18 0,-1 0,1 0,-19 0,1 0,36 0,-18 0,-1 0,19 0,-36 0,36 0,-19 0,-35 0,17 0,0 0,1 0,18 0,-1 0,19 0,-36 0,-1 0,19 0,0 0,-1 0,-36 0,55 0,-18 0,-18 0,17 0,-17 0,-1 0,19 0,-19 0,-18 0,55 0,-18 0,0 0,0 0,-1 0,1 0,0 0,-1 0,19-13,-18 0,0 13,0 0,-1 0,-17 0,17 0,-17 0,18 0,-1 0,-17 0,17 0,1 0,0 0,-1 0,19 0,-18 0,0 0,-19 0,19 0,0 0,-1 0,1 0,0 0,18 0,-37 0,37 0,-18 0,0 0,-19 0,1 0,17 0,1 0,0 0,-1 0,1 0,18 0,-36 0,36 0,-19 0,1 0,0 0,-1 0,1 0,-18 0,17 0,1 0,18 0,18 0,19 0,-37 0,36 0,1-13,-37 13,18 0,37 0,-55 0,37 0,-1-26,1 26,18 0,0-13,-19 13,19 0,-37 0,37 0,-18 0,-1 0,1 0,18 0,0 0,18 0,-37 0,1 0,0 0,-1 0,1 0,-19 0,19 0,-1 0,37 0,-36 0,-1 0,1 0,-19 0,1 0,-1 0,0 0,-18 0,37 0,-37 0,18 0,0 0,19 0,-1 0,1 0,-19 0,37 0,-18 0,-1 0,1 0,-19 0,0 0,19 0,-37 0,37 0,-37 0,18 0,0 0,1 0,-1 0,0 0,0 0,37 0,-36 0,17 0,1 0,36 0,-73 0,18 0,37 0,-55 0,18 0,1 0,-1 0,18 0,1 0,0 0,17 0,1 0,-18 0,-1 0,-17 0,-1 0,0 0,1 0,-1 0,-18 0,36 0,-36 0,19 0,36 0,-19 0,-36 0,18 0,1 0,17 0,-17 0,-1 0,0 0,-18 0,37 0,-1 0,-36 0,37 0,0 0,17 0,-17 0,0 0,-1 0,37 0,-54 0,17 0,19 0,-37 0,1 0,-1 0,0 0,0 0,1 0,-1 0,0 0,19 0,-1 0,1 0,0 0,17 0,-35 0,36 0,-37 13,0-13,19 0,-37 0,18 0,0 0,1 0,17 0,-18 0,1 0,17 0,-17 0,17 0,1 0,-1 0,-17 0,-1 0,0 0,1 0,-1 0,-18 0,36 0,-36 0,19 0,-1 13,0-13,1 0,-1 0,0 0,0 0,-18 0,37 13,-37-13,18 0,1 0,-1 0,18 0,-36 0,19 0,-1 0,-18 0,18 13,1-13,-19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5" units="1/cm"/>
          <inkml:channelProperty channel="Y" name="resolution" value="36" units="1/cm"/>
        </inkml:channelProperties>
      </inkml:inkSource>
      <inkml:timestamp xml:id="ts0" timeString="2010-11-14T06:26:42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1,'18'0,"18"0,-17 0,35 0,-18 0,1 0,17 0,-18 0,19 0,17 0,-17 0,35 0,-53 0,35 0,-18 0,19 0,18 0,-37 0,19 0,-19 0,-18 0,1 0,-1 0,-36 0,18 0,-18 11,36-11,19 0,-19 0,55 11,-55-11,18 0,37 0,-55 0,1 0,17 0,-54 0,18 0,-18 0,18 0,0 0,19 0,35 0,-35 0,17 0,19 0,-19 0,-18 0,0 0,37 0,-37 0,-18 0,19 0,-19 0,18 0,-18 0,19 0,-19 0,36 0,-18 0,1 0,35 0,-17 0,-55 0,36 0,-18 0,0 0,0 0,0 0,1 0,-19 0,36 0,-36 0,18 0,0 0,0 0,0 0,1 0,-1 0,0 0,-18 0,36 0,-36 0,18 0,0 0,0 0,1 0,-1 0,-18 0,36 0,-36 0,18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5" units="1/cm"/>
          <inkml:channelProperty channel="Y" name="resolution" value="36" units="1/cm"/>
        </inkml:channelProperties>
      </inkml:inkSource>
      <inkml:timestamp xml:id="ts0" timeString="2010-11-14T07:55:07.2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109-1,'36'0,"-17"0,-1 0,0 0,0 0,0 0,-18 0,36 0,-36 0,19 0,-1 0,0 0,0 0,-18 17,36-17,-18 0,-18 0,37 0,-19 0,-18 0,18 0,0 0,0 0,37 17,-55-17,18 0,-18 0,18 0,-18 0,36 0,-36 0,37 0,-19 0,36 0,-54 0,18 0,-18 17,18-17,19 0,-19 0,0 0,0 0,-18 0,36 0,1 0,-37 0,18 0,0 0,0 0,0 0,0 0,1 0,-1 17,-18-17,36 0,-36 0,18 0,0 0,0 0,1 0,-1 0,0 0,0 18,-18-18,36 0,-36 0,18 0,1 0,-1 0,0 0,0 0,0 0,0 17,19-17,-37 0,36 0,-36 0,18 0,0 0,0 0,0 0,1 0,-1 0,0 0,-18 0,36 0,-36 0,18 0,0 0,1 0,-1 0,0 0,-18 0,18-17,0 17,-18 0,18 0,0 0,1 0,-1-18,-18 1,18 17,-18 0,36 0,-54 0,0 0,0 0,18 0,-37 0,37 0,-18 0,-18 0,18 0,-18 0,17 0,1 0,0 0,0 0,0 0,0 0,0 0,18 0,-37 17,1-17,0 0,36 0,-37 0,37 0,-18 0,0 0,0 0,0 0,0 0,0 0,-1 0,19 0,-36 0,0 0,0 0,-1 0,1 0,0 0,-1 0,-17 0,54 0,-18 0,0 0,0 0,-1 0,1 0,18 0,-36 0,36 0,-18 0,0 0,-19 0,19 0,0 0,0 0,0 0,0 0,18 0,-37 0,19 0,-36 0,54 0,-18 0,0 0,-1 0,1 0,0 0,0 0,0 0,-37 0,19 0,0 0,18 0,0 0,-1 0,19 0,-36 0,36 0,-18 0,-36 0,17 0,1 0,36 0,-36 0,36 0,-18 0,-1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5" units="1/cm"/>
          <inkml:channelProperty channel="Y" name="resolution" value="36" units="1/cm"/>
        </inkml:channelProperties>
      </inkml:inkSource>
      <inkml:timestamp xml:id="ts0" timeString="2010-11-14T08:55:15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144 174,'0'0,"0"17,0 18,18-35,-18 0,18 0,18 17,-18-17,18 0,18 0,0 0,37 17,-73-17,36 0,0 0,54 35,18-18,36-17,0 17,-54-17,-36 0,-36 0,0 0,-18 0,0 0,0 0,0 0,-18 0,36 0,-36 0,36 0,-36 0,18 0,0 0,0 0,19 0,-19-17,0 17,0 0,0 0,-18-17,0 0,-18 17,0 0,18 0,-36-18,-1 18,-35 0,36 0,-36-34,36 34,18-18,0 18,0 0,0-34,-18 17,18 17,-18 0,-18-35,0 35,0 0,0 0,18 0,0 0,36 0,-18-17,0 17,0-18,18 1,-18 17,0 0,0 0,0 0,-36 0,0-17,0 17,18 0,36 0,-36 0,0 0,36 0,-18 0,-18 0,18 34,0-34,18 18,-18-1,-1 0,19 1,-18-18,18 17,-18 0,18 0,-18-17,0 18,18-18,-18 17,18 0,-18-17,0 18,0 16,-18 1,18-18,18-17,-36 0,18 17,18-17,-18 18,0-18,18 17,-18 0,0-17,0 0,0 0,0 18,0 16,18-17,0-17,0 18,0-1,0-17,0 35,0-35,18 17,18-17,0 0,-18 0,0 0,18 0,-36 0,36 0,36 0,-36 0,0 0,18 0,-17 0,-1 0,18 0,-18 0,0 0,0 0,0 0,0 0,-36 0,36 0,0 0,0 0,0 0,0 0,0 0,-36 0,36 0,-36 0,18 0,36 17,-18-17,0 0,-36 0,36 0,-36 0,18 0,0 0,0 0,0 0,0 0,0 0,0 0,36 0,-36 0,18 0,0 0,-18 0,0 0,0 0,0 0,-18 0,36 0,0 0,-36 0,18 0,0 0,1 0,17 0,-18 0,0 0,0 0,0-17,0-18,0 35,0-17,0 17,-18-17,0-1,0-16,18 34,-18-17,0 17,0-18,0 18,0-17,0 0,0-1,0 1,0 0,0-1,0 18,0-34,0 34,0-17,0-1,0 1,0 0,0-1,0 18,0-34,0 34,0-17,0-1,0 1,0 0,0-1,0 1,-18 17,-18-17,18-1,0 1,0 17,-18-17,18 17,0 0,0 0,-19 0,19 0,0 0,0 0,-18 0,36 0,-36 0,0 0,-18 0,54 0,-18 0,-18 0,36 0,-36 0,0 17,36-17,-18 0,0 0,-18 0,18 0,-18 17,36-17,-18 0,0 0,18 0,-36 0,36 0,-36 0,18 18,18-18,-18 0,0 0,-18 0,0 0,18 17,0 0,0-17,0 0,0 0,-18 18,18-18,-18 0,18 0,0 0,18 0,-36 0,36 0,-18 0,0 0,0 0,0 0,-18 0,36 0,-18 0,18 0,-36 0,36 0,-18 0,-19-18,19 18,0 0,0 0,18 0,-18 0,18 0,-36 0,0 0,0 0,18 0,0 0,18 0,-36 0,36 0,-36 0,18 0,0 0,0 0,0 0,0 0,18 0,-36 0,36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5" units="1/cm"/>
          <inkml:channelProperty channel="Y" name="resolution" value="36" units="1/cm"/>
        </inkml:channelProperties>
      </inkml:inkSource>
      <inkml:timestamp xml:id="ts0" timeString="2010-11-14T08:55:26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107 36,'19'0,"-1"0,0 18,18-18,18 0,-17 0,17 0,0 0,19 0,-1 0,-36 0,1 0,35 0,-54 0,0 0,-18 0,37 0,-1 0,-36 0,36 0,0 0,-36 0,37 0,-1 0,0 18,-36-18,18 0,0 0,0 0,19 18,-37-18,18 0,18 0,-18 0,0 0,-18 0,18 18,-18-18,18 0,1 0,-1 0,-18 18,18-18,0 0,0 18,18 0,-36-18,-18 18,0-18,0 18,0 0,-18 18,36-36,-37 36,19-36,0 0,18 0,-18 0,0 0,18 0,-36 19,18-19,-1 0,-17 0,18 0,18 0,-36 0,18 18,0-18,18 0,-19 0,1 0,0 0,0 0,0 0,0 0,-18 0,18 0,-19 0,1 18,18-18,0 0,0 0,0 0,-19 0,37 0,-36 0,36 0,-36 0,0 0,18 0,-19 0,37 18,-18-18,0 0,0 0,0 0,0 0,-19 18,19-18,0 0,0 0,18 0,-36 0,36 0,-36 0,18 18,18-18,-19 0,1 0,0 0,18 0,-18 0,18 0,0 18,18-18,18 0,19 0,17 0,-36 0,19 0,17 0,-17 0,17 0,-18 0,-17 0,-1 0,-18-18,0 18,0 0,0 0,1 0,-19 0,36 0,0 0,0 0,0 0,-36 0,37 0,-37 0,18 0,0 0,0 0,0 0,0 0,0 0,1 0,-19 0,36 0,-36 0,18 0,0 0,0 0,0-18,18-18,1 18,-19 0,18-1,-18 1,0 0,0-18,1 18,-1 0,0 18,-18-36,0 36,0-18,18 18,-18-18,0 0,0 0,-18 18,18-18,0 18,-18-18,0 18,18-18,-19 0,19 18,-36 0,36 0,-36 0,18 0,0 0,0 0,-1 0,1 0,18 0,-36 0,0 0,36 0,-54 0,17 18,1-18,-36 0,35 36,19-36,0 0,-18 0,36 0,-18 0,0 0,-19 0,19 0,-18 0,-18 0,17 18,37-18,-54 0,18 0,0 0,18 0,-19 0,19 0,0 0,0 0,0 18,18-18,-18 0,0 0,-1 0,1 0,0 0,0 0,0 0,18 0,-36 0,36 0,-18 0,-19 0,19 0,-18 0,18 0,18 18,-18-18,0 0,18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5" units="1/cm"/>
          <inkml:channelProperty channel="Y" name="resolution" value="36" units="1/cm"/>
        </inkml:channelProperties>
      </inkml:inkSource>
      <inkml:timestamp xml:id="ts0" timeString="2010-11-14T08:56:12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0,'0'0,"18"0,-18 0,19 0,-1 0,18 0,-18 0,0 0,0 0,1 0,-1 0,-18 0,36 0,-36 0,36 0,1 0,35 0,-35 0,-1 0,-18 0,0 0,0 0,0 0,1 0,-1 0,18 0,0 0,-18 0,19 0,-1 0,-18 0,0 0,1 0,-1 0,0 0,54 17,-72-17,37 0,17 0,1 0,-1 0,0 0,-17 0,35 0,-53 0,-1 0,0 0,0 0,-18 0,36 0,1 0,-1 0,0 17,19-17,-1 0,19 0,-55 0,36 0,-54 0,18 0,1 0,-1 0,0 0,0 0,-18 0,36 0,1 0,-1 0,-18 17,0-17,-18 0,36 0,1 0,-1 0,0 0,55 0,-36 0,-1 0,-36 0,18 0,-36 0,19 0,17 0,-18 0,18 0,1 0,35 0,-35 0,-19 0,0 0,0 0,0 0,-18 0,36 0,-36 0,19 0,-1 0,18 0,-18 0,0 0,0 0,1 0,35 0,-18 0,19 0,-55 0,18 0,0 0,-18 0,18 0,0 0,-18 0,19 17,-19-17,18 0,0 0,0 0,0 0,18 0,-17 0,-1 0,0 0,-18 0,36-17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uk-UA" altLang="uk-UA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uk-UA" altLang="uk-UA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uk-UA" altLang="uk-UA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3C8B-C73E-4F5C-ABBA-C2459491E7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6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7716-D4B7-4824-89D3-5E69A4333B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9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166D-2C3E-47CD-8672-7B5CF69C16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34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22C6-8E94-42E4-9430-876AE608AE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78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12B6-135B-40FC-B092-E27548CCD6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12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8F36-A103-45C5-AB65-6923E6F8A4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41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14B6E-2E0C-4F28-BB02-D8E98481CC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6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6C4C-2945-47FA-A92A-7382D4CAA5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26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74DB-B49E-46C9-BDD1-DA84860699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84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C1DA-CAE0-4032-801D-7EE4090EED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11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C414-6AD8-4782-9F03-7CA4497322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40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uk-UA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987C44F-3224-4449-A46A-722CBE5757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16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16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iki.ukr.net/%D0%9F%D0%BE%D1%87%D1%82%D0%B0/SMTPPOP3/OutlookExpr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ukr.net/&#1055;&#1086;&#1095;&#1090;&#1072;/SMTPPOP3/OutlookExpres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0.png"/><Relationship Id="rId7" Type="http://schemas.openxmlformats.org/officeDocument/2006/relationships/image" Target="../media/image32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31.emf"/><Relationship Id="rId4" Type="http://schemas.openxmlformats.org/officeDocument/2006/relationships/customXml" Target="../ink/ink5.xml"/><Relationship Id="rId9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lla-europe.org/uk/products/thunderbir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lab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Служби Інтернету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581400"/>
            <a:ext cx="6248400" cy="762000"/>
          </a:xfrm>
        </p:spPr>
        <p:txBody>
          <a:bodyPr/>
          <a:lstStyle/>
          <a:p>
            <a:pPr eaLnBrk="1" hangingPunct="1"/>
            <a:r>
              <a:rPr lang="uk-UA" altLang="uk-UA" sz="2400" smtClean="0"/>
              <a:t>Поштові клієнти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4000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Додавання нового посвідчення</a:t>
            </a:r>
            <a:endParaRPr lang="ru-RU" altLang="uk-UA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1752600"/>
            <a:ext cx="2590800" cy="4495800"/>
          </a:xfrm>
        </p:spPr>
        <p:txBody>
          <a:bodyPr/>
          <a:lstStyle/>
          <a:p>
            <a:pPr eaLnBrk="1" hangingPunct="1"/>
            <a:r>
              <a:rPr lang="uk-UA" altLang="uk-UA" smtClean="0"/>
              <a:t>Якщо ви вибрали вказівку меню “Додати посвідчення”, то відкриється діалогове вікно “Нове посвідчення”, в якому слід набрати ім'я посвідчення і задати пароль.</a:t>
            </a:r>
            <a:endParaRPr lang="ru-RU" altLang="uk-UA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048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715000" y="5257800"/>
            <a:ext cx="2895600" cy="65087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>
                <a:solidFill>
                  <a:srgbClr val="FF3300"/>
                </a:solidFill>
              </a:rPr>
              <a:t>Завдання:</a:t>
            </a:r>
            <a:r>
              <a:rPr lang="uk-UA" altLang="uk-UA"/>
              <a:t> Створіть власне посвідчення. </a:t>
            </a: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Управління посвідченнями</a:t>
            </a:r>
            <a:endParaRPr lang="ru-RU" altLang="uk-UA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676400"/>
            <a:ext cx="2971800" cy="1295400"/>
          </a:xfrm>
        </p:spPr>
        <p:txBody>
          <a:bodyPr/>
          <a:lstStyle/>
          <a:p>
            <a:pPr eaLnBrk="1" hangingPunct="1"/>
            <a:r>
              <a:rPr lang="uk-UA" altLang="uk-UA" sz="1400" smtClean="0"/>
              <a:t>На малюнку ліворуч показана вказівка, що відкриває діалогове вікно “Управління посвідченнями” (див. мал. унизу).</a:t>
            </a:r>
            <a:endParaRPr lang="ru-RU" altLang="uk-UA" sz="140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838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29495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Зміна посвідчення</a:t>
            </a:r>
            <a:endParaRPr lang="ru-RU" altLang="uk-UA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752600"/>
            <a:ext cx="5029200" cy="1371600"/>
          </a:xfrm>
        </p:spPr>
        <p:txBody>
          <a:bodyPr/>
          <a:lstStyle/>
          <a:p>
            <a:pPr eaLnBrk="1" hangingPunct="1"/>
            <a:r>
              <a:rPr lang="uk-UA" altLang="uk-UA" smtClean="0"/>
              <a:t>На малюнку зліва показана вказівка, що дозволяє відкрити діалогове вікно “Переключення на інше посвідчення” (див. мал. унизу).</a:t>
            </a:r>
            <a:endParaRPr lang="ru-RU" altLang="uk-UA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952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36861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2895600" cy="65087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>
                <a:solidFill>
                  <a:srgbClr val="FF3300"/>
                </a:solidFill>
              </a:rPr>
              <a:t>Завдання:</a:t>
            </a:r>
            <a:r>
              <a:rPr lang="uk-UA" altLang="uk-UA"/>
              <a:t> Увійдіть у власне посвідчення. </a:t>
            </a: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Обліковий запис</a:t>
            </a:r>
            <a:endParaRPr lang="ru-RU" altLang="uk-UA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52400"/>
            <a:ext cx="3429000" cy="4191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Щоб поштова програма працювала, тобто давала змогу надсилати й отримувати повідомлення, потрібно створити </a:t>
            </a:r>
            <a:r>
              <a:rPr lang="uk-UA" altLang="uk-UA" b="1" smtClean="0"/>
              <a:t>обліковий запис</a:t>
            </a:r>
            <a:r>
              <a:rPr lang="uk-UA" altLang="uk-UA" i="1" smtClean="0"/>
              <a:t>, </a:t>
            </a:r>
            <a:r>
              <a:rPr lang="uk-UA" altLang="uk-UA" smtClean="0"/>
              <a:t>який містив би набір даних, необхідних для роботи з конкретною поштовою скринькою.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Якщо клієнт вперше входить у  нове посвідчення, то програма пропонує йому створити новий обліковий запис. Це буде послідовність діалогових вікон, поля яких слід </a:t>
            </a:r>
            <a:r>
              <a:rPr lang="uk-UA" altLang="uk-UA" b="1" smtClean="0"/>
              <a:t>заповнити правильними даними</a:t>
            </a:r>
            <a:r>
              <a:rPr lang="uk-UA" altLang="uk-UA" smtClean="0"/>
              <a:t>.</a:t>
            </a:r>
            <a:endParaRPr lang="ru-RU" altLang="uk-UA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9300"/>
            <a:ext cx="2590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9300"/>
            <a:ext cx="2590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590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590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590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2590800" y="31242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2514600" y="5486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5562600" y="5486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rot="8442635">
            <a:off x="2514600" y="41148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200" smtClean="0"/>
              <a:t>Створення нового облікового запису для існуючого посвідчення</a:t>
            </a:r>
            <a:endParaRPr lang="ru-RU" altLang="uk-UA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752600"/>
            <a:ext cx="3733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Щоб створити новий обліковий запис для вже робочого посвідчення слід скористатися командою </a:t>
            </a:r>
            <a:r>
              <a:rPr lang="uk-UA" altLang="uk-UA" b="1" smtClean="0"/>
              <a:t>Сервіс ► Облікові записи</a:t>
            </a:r>
            <a:r>
              <a:rPr lang="uk-UA" altLang="uk-UA" smtClean="0"/>
              <a:t> та в діалоговому вікні </a:t>
            </a:r>
            <a:r>
              <a:rPr lang="uk-UA" altLang="uk-UA" b="1" smtClean="0"/>
              <a:t>Облікові записи Інтернету</a:t>
            </a:r>
            <a:r>
              <a:rPr lang="uk-UA" altLang="uk-UA" smtClean="0"/>
              <a:t>, що відкриється, вибрати в меню кнопки </a:t>
            </a:r>
            <a:r>
              <a:rPr lang="uk-UA" altLang="uk-UA" b="1" smtClean="0"/>
              <a:t>Додати</a:t>
            </a:r>
            <a:r>
              <a:rPr lang="uk-UA" altLang="uk-UA" smtClean="0"/>
              <a:t> пункт </a:t>
            </a:r>
            <a:r>
              <a:rPr lang="uk-UA" altLang="uk-UA" b="1" smtClean="0"/>
              <a:t>Пошта</a:t>
            </a:r>
            <a:r>
              <a:rPr lang="uk-UA" altLang="uk-UA" smtClean="0"/>
              <a:t>. З'явиться вікно майстра підключення до Інтернету, де потрібно ввести ім'я користувача поштової скриньки та (після клацання кнопки </a:t>
            </a:r>
            <a:r>
              <a:rPr lang="uk-UA" altLang="uk-UA" b="1" smtClean="0"/>
              <a:t>Далі</a:t>
            </a:r>
            <a:r>
              <a:rPr lang="uk-UA" altLang="uk-UA" smtClean="0"/>
              <a:t>) адресу електронної пошти. (Див. малюнки).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При цьому програма знову запустить майстер налаштування облікового запису, як показано на попередньому слайді.</a:t>
            </a:r>
            <a:endParaRPr lang="ru-RU" altLang="uk-UA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867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64100"/>
            <a:ext cx="39100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4167188"/>
              <a:ext cx="1155700" cy="12700"/>
            </p14:xfrm>
          </p:contentPart>
        </mc:Choice>
        <mc:Fallback>
          <p:pic>
            <p:nvPicPr>
              <p:cNvPr id="205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1766" y="4058380"/>
                <a:ext cx="1212567" cy="230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Дані для облікового запису</a:t>
            </a:r>
            <a:endParaRPr lang="ru-RU" altLang="uk-UA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828800"/>
            <a:ext cx="3810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У першому вікні майстра підключення до Інтернет (створення облікового запису) слід ввести ваше ім'я. Воно відображатиметься в отриманих повідомленнях у полі “Від”. </a:t>
            </a:r>
            <a:endParaRPr lang="ru-RU" altLang="uk-UA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56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156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7200" y="5181600"/>
            <a:ext cx="3581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uk-UA" altLang="uk-UA" sz="1600"/>
              <a:t>У другому вікні майстра слід ввести повне ім'я вашої поштової скриньки.</a:t>
            </a:r>
            <a:endParaRPr lang="ru-RU" altLang="uk-UA" sz="1600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114800" y="26670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3810000" y="56388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33400" y="6019800"/>
            <a:ext cx="3200400" cy="65087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>
                <a:solidFill>
                  <a:srgbClr val="FF3300"/>
                </a:solidFill>
              </a:rPr>
              <a:t>Завдання:</a:t>
            </a:r>
            <a:r>
              <a:rPr lang="uk-UA" altLang="uk-UA"/>
              <a:t> Створіть власний обліковий запис.</a:t>
            </a: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Дані для облікового запису</a:t>
            </a:r>
            <a:endParaRPr lang="ru-RU" altLang="uk-UA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752600"/>
            <a:ext cx="4114800" cy="1447800"/>
          </a:xfrm>
        </p:spPr>
        <p:txBody>
          <a:bodyPr/>
          <a:lstStyle/>
          <a:p>
            <a:pPr eaLnBrk="1" hangingPunct="1"/>
            <a:r>
              <a:rPr lang="uk-UA" altLang="uk-UA" smtClean="0"/>
              <a:t>В третьому вікні майстра слід ввести імена серверів вхідної та вихідної пошти. Їх можна отримати у </a:t>
            </a:r>
            <a:r>
              <a:rPr lang="uk-UA" altLang="uk-UA" smtClean="0">
                <a:hlinkClick r:id="rId2"/>
              </a:rPr>
              <a:t>довідковій системі поштового сервера</a:t>
            </a:r>
            <a:r>
              <a:rPr lang="uk-UA" altLang="uk-UA" smtClean="0"/>
              <a:t>.</a:t>
            </a:r>
            <a:endParaRPr lang="ru-RU" altLang="uk-UA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544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1576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114800" y="26670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4800" y="5105400"/>
            <a:ext cx="411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uk-UA" altLang="uk-UA" sz="1600"/>
              <a:t>В четвертому вікні в поле “</a:t>
            </a:r>
            <a:r>
              <a:rPr lang="uk-UA" altLang="uk-UA" sz="1600" b="1"/>
              <a:t>Обліковий запис</a:t>
            </a:r>
            <a:r>
              <a:rPr lang="uk-UA" altLang="uk-UA" sz="1600"/>
              <a:t>” вводять логін поштової скриньки та пароль доступу до неї.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uk-UA" altLang="uk-UA" sz="1600"/>
              <a:t>У п'ятому вікні натискають кнопку “</a:t>
            </a:r>
            <a:r>
              <a:rPr lang="uk-UA" altLang="uk-UA" sz="1600" b="1"/>
              <a:t>Готово</a:t>
            </a:r>
            <a:r>
              <a:rPr lang="uk-UA" altLang="uk-UA" sz="1600"/>
              <a:t>”, щоб завершити процес.</a:t>
            </a:r>
            <a:endParaRPr lang="ru-RU" altLang="uk-UA" sz="1600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886200" y="57150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Таблиця облікових записів</a:t>
            </a:r>
            <a:endParaRPr lang="ru-RU" altLang="uk-UA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914400"/>
          </a:xfrm>
        </p:spPr>
        <p:txBody>
          <a:bodyPr/>
          <a:lstStyle/>
          <a:p>
            <a:pPr eaLnBrk="1" hangingPunct="1"/>
            <a:r>
              <a:rPr lang="uk-UA" altLang="uk-UA" sz="1400" smtClean="0"/>
              <a:t>Якщо виконати наведені дії, то утвориться новий обліковий запис, який добавиться до записів таблиці. Як правило, його іменем буде ім'я  поштового сервера вхідних повідомлень. В нашому прикладі це </a:t>
            </a:r>
            <a:r>
              <a:rPr lang="en-US" altLang="uk-UA" sz="1400" smtClean="0">
                <a:solidFill>
                  <a:srgbClr val="0033CC"/>
                </a:solidFill>
              </a:rPr>
              <a:t>pop3.ukr.net</a:t>
            </a:r>
            <a:endParaRPr lang="ru-RU" altLang="uk-UA" sz="1400" smtClean="0">
              <a:solidFill>
                <a:srgbClr val="0033CC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479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Додаткові налаштування</a:t>
            </a:r>
            <a:endParaRPr lang="ru-RU" altLang="uk-UA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20000" cy="3124200"/>
          </a:xfrm>
        </p:spPr>
        <p:txBody>
          <a:bodyPr/>
          <a:lstStyle/>
          <a:p>
            <a:pPr eaLnBrk="1" hangingPunct="1"/>
            <a:r>
              <a:rPr lang="uk-UA" altLang="uk-UA" smtClean="0"/>
              <a:t>Як правило, створений у такий спосіб обліковий запис надає можливість отримувати пошту із вказаної поштової скриньки та надсилати повідомлення на інші. </a:t>
            </a:r>
          </a:p>
          <a:p>
            <a:pPr eaLnBrk="1" hangingPunct="1"/>
            <a:r>
              <a:rPr lang="uk-UA" altLang="uk-UA" smtClean="0"/>
              <a:t>Але іноді обліковий запис може не працювати. Так у випадку з сервером </a:t>
            </a:r>
            <a:r>
              <a:rPr lang="en-US" altLang="uk-UA" smtClean="0">
                <a:solidFill>
                  <a:srgbClr val="0033CC"/>
                </a:solidFill>
              </a:rPr>
              <a:t>ukr.net</a:t>
            </a:r>
            <a:r>
              <a:rPr lang="uk-UA" altLang="uk-UA" smtClean="0"/>
              <a:t> ви зможете отримувати пошту із поштової скриньки але відправлятися пошта у вас не буде. Щоб обліковий запис працював, слід виконати його додаткові налаштування, скориставшись попередньо довідкою поштового сервера. </a:t>
            </a:r>
          </a:p>
          <a:p>
            <a:pPr eaLnBrk="1" hangingPunct="1"/>
            <a:r>
              <a:rPr lang="uk-UA" altLang="uk-UA" smtClean="0"/>
              <a:t>Для </a:t>
            </a:r>
            <a:r>
              <a:rPr lang="en-US" altLang="uk-UA" smtClean="0">
                <a:solidFill>
                  <a:srgbClr val="0033CC"/>
                </a:solidFill>
              </a:rPr>
              <a:t>ukr.net</a:t>
            </a:r>
            <a:r>
              <a:rPr lang="en-US" altLang="uk-UA" smtClean="0"/>
              <a:t> </a:t>
            </a:r>
            <a:r>
              <a:rPr lang="uk-UA" altLang="uk-UA" smtClean="0"/>
              <a:t>скористайтеся посиланням </a:t>
            </a:r>
            <a:r>
              <a:rPr lang="uk-UA" altLang="uk-UA" smtClean="0">
                <a:hlinkClick r:id="rId2"/>
              </a:rPr>
              <a:t>http://wiki.ukr.net/Почта/SMTPPOP3/OutlookExpress</a:t>
            </a:r>
            <a:endParaRPr lang="uk-UA" altLang="uk-UA" smtClean="0"/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Налаштування властивостей облікового запису</a:t>
            </a:r>
            <a:endParaRPr lang="ru-RU" altLang="uk-UA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676400"/>
            <a:ext cx="3505200" cy="281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altLang="uk-UA" u="sng" smtClean="0"/>
              <a:t>Вікно налаштування властивостей облікового запису містить п'ять вкладок:</a:t>
            </a:r>
          </a:p>
          <a:p>
            <a:pPr eaLnBrk="1" hangingPunct="1"/>
            <a:r>
              <a:rPr lang="uk-UA" altLang="uk-UA" u="sng" smtClean="0"/>
              <a:t>Загальні</a:t>
            </a:r>
          </a:p>
          <a:p>
            <a:pPr eaLnBrk="1" hangingPunct="1"/>
            <a:r>
              <a:rPr lang="uk-UA" altLang="uk-UA" u="sng" smtClean="0"/>
              <a:t>Сервери</a:t>
            </a:r>
          </a:p>
          <a:p>
            <a:pPr eaLnBrk="1" hangingPunct="1"/>
            <a:r>
              <a:rPr lang="uk-UA" altLang="uk-UA" u="sng" smtClean="0"/>
              <a:t>Підключення</a:t>
            </a:r>
          </a:p>
          <a:p>
            <a:pPr eaLnBrk="1" hangingPunct="1"/>
            <a:r>
              <a:rPr lang="uk-UA" altLang="uk-UA" u="sng" smtClean="0"/>
              <a:t>Безпека</a:t>
            </a:r>
          </a:p>
          <a:p>
            <a:pPr eaLnBrk="1" hangingPunct="1"/>
            <a:r>
              <a:rPr lang="uk-UA" altLang="uk-UA" u="sng" smtClean="0"/>
              <a:t>Додатково</a:t>
            </a:r>
          </a:p>
          <a:p>
            <a:pPr eaLnBrk="1" hangingPunct="1"/>
            <a:endParaRPr lang="ru-RU" altLang="uk-UA" u="sng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35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717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7"/>
          <p:cNvSpPr>
            <a:spLocks noChangeArrowheads="1"/>
          </p:cNvSpPr>
          <p:nvPr/>
        </p:nvSpPr>
        <p:spPr bwMode="auto">
          <a:xfrm flipV="1">
            <a:off x="3657600" y="2286000"/>
            <a:ext cx="914400" cy="685800"/>
          </a:xfrm>
          <a:custGeom>
            <a:avLst/>
            <a:gdLst>
              <a:gd name="T0" fmla="*/ 1170537071 w 21600"/>
              <a:gd name="T1" fmla="*/ 0 h 21600"/>
              <a:gd name="T2" fmla="*/ 702292516 w 21600"/>
              <a:gd name="T3" fmla="*/ 230443088 h 21600"/>
              <a:gd name="T4" fmla="*/ 0 w 21600"/>
              <a:gd name="T5" fmla="*/ 576139977 h 21600"/>
              <a:gd name="T6" fmla="*/ 702292516 w 21600"/>
              <a:gd name="T7" fmla="*/ 691329263 h 21600"/>
              <a:gd name="T8" fmla="*/ 1404583212 w 21600"/>
              <a:gd name="T9" fmla="*/ 480089782 h 21600"/>
              <a:gd name="T10" fmla="*/ 1638706400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257800" y="4191000"/>
            <a:ext cx="335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1600"/>
              <a:t>Саме в цьому вікні і виконуються додаткові налаштування облікового запису.</a:t>
            </a:r>
            <a:endParaRPr lang="ru-RU" altLang="uk-UA" sz="16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7975" y="2403475"/>
              <a:ext cx="679450" cy="39688"/>
            </p14:xfrm>
          </p:contentPart>
        </mc:Choice>
        <mc:Fallback>
          <p:pic>
            <p:nvPicPr>
              <p:cNvPr id="30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9545" y="2289101"/>
                <a:ext cx="736311" cy="2687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 smtClean="0"/>
              <a:t>Вступ</a:t>
            </a:r>
            <a:endParaRPr lang="uk-UA" altLang="uk-UA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010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u="sng" smtClean="0"/>
              <a:t>На попередньому занятті ми з'ясували, що: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існує служба Інтернету під назвою </a:t>
            </a:r>
            <a:r>
              <a:rPr lang="uk-UA" altLang="uk-UA" b="1" smtClean="0"/>
              <a:t>електронна пошта</a:t>
            </a:r>
            <a:r>
              <a:rPr lang="uk-UA" altLang="uk-UA" smtClean="0"/>
              <a:t>, яка дозволяє її користувачам обмінюватися повідомленнями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для користування електронною поштою необхідно мати поштову скриньку на одному із поштових серверів мережі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для роботи з поштовою скринькою існують спеціальні онлайнові програми, що мають спеціальний веб-інтерфейс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онлайнові програми зручні при невеликих об'ємах листування і менш зручні, коли пошти багато (це характерно частіше для підприємств, закладів, фірм тощо). В такому випадку доцільно використовувати спеціальні програми – </a:t>
            </a:r>
            <a:r>
              <a:rPr lang="uk-UA" altLang="uk-UA" b="1" smtClean="0"/>
              <a:t>поштові клієнти.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В даній презентації розглядатимуться питання принципу роботи програм-поштових клієнтів та налаштування одного із них - </a:t>
            </a:r>
            <a:r>
              <a:rPr lang="en-US" altLang="uk-UA" b="1" smtClean="0"/>
              <a:t>Outlook Express</a:t>
            </a:r>
            <a:r>
              <a:rPr lang="uk-UA" altLang="uk-UA" b="1" smtClean="0"/>
              <a:t> </a:t>
            </a:r>
            <a:r>
              <a:rPr lang="uk-UA" altLang="uk-UA" smtClean="0"/>
              <a:t>із практичними завданнями. Тому на момент їх вивчення слід мати власну скриньку на поштовому сервері </a:t>
            </a:r>
            <a:r>
              <a:rPr lang="en-US" altLang="uk-UA" smtClean="0">
                <a:solidFill>
                  <a:srgbClr val="0033CC"/>
                </a:solidFill>
              </a:rPr>
              <a:t>ukr.net</a:t>
            </a:r>
            <a:endParaRPr lang="uk-UA" altLang="uk-UA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600" smtClean="0"/>
              <a:t>Налаштування для сервера </a:t>
            </a:r>
            <a:r>
              <a:rPr lang="en-US" altLang="uk-UA" sz="3600" smtClean="0"/>
              <a:t>ukr.net </a:t>
            </a:r>
            <a:r>
              <a:rPr lang="uk-UA" altLang="uk-UA" sz="3600" smtClean="0"/>
              <a:t> у вкладці “Додатково”</a:t>
            </a:r>
            <a:endParaRPr lang="ru-RU" altLang="uk-UA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9812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На цій вкладці слід змінити </a:t>
            </a:r>
            <a:r>
              <a:rPr lang="uk-UA" altLang="uk-UA" b="1" smtClean="0"/>
              <a:t>номер порту </a:t>
            </a:r>
            <a:r>
              <a:rPr lang="en-US" altLang="uk-UA" b="1" smtClean="0"/>
              <a:t>SMTP</a:t>
            </a:r>
            <a:r>
              <a:rPr lang="en-US" altLang="uk-UA" smtClean="0"/>
              <a:t> </a:t>
            </a:r>
            <a:r>
              <a:rPr lang="uk-UA" altLang="uk-UA" smtClean="0"/>
              <a:t>сервера з 25 на </a:t>
            </a:r>
            <a:r>
              <a:rPr lang="uk-UA" altLang="uk-UA" b="1" smtClean="0"/>
              <a:t>465</a:t>
            </a:r>
            <a:r>
              <a:rPr lang="uk-UA" altLang="uk-UA" smtClean="0"/>
              <a:t>  та поставити прапорець “</a:t>
            </a:r>
            <a:r>
              <a:rPr lang="uk-UA" altLang="uk-UA" b="1" smtClean="0"/>
              <a:t>Підключатися через безпечне з'єднання (</a:t>
            </a:r>
            <a:r>
              <a:rPr lang="en-US" altLang="uk-UA" b="1" smtClean="0"/>
              <a:t>SSL)</a:t>
            </a:r>
            <a:r>
              <a:rPr lang="uk-UA" altLang="uk-UA" smtClean="0"/>
              <a:t>”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Якщо ви бажаєте, щоб після скачування пошти із поштової скриньки у поштову програму повідомлення із скриньки не зникали, то поставте прапорець  “</a:t>
            </a:r>
            <a:r>
              <a:rPr lang="uk-UA" altLang="uk-UA" b="1" smtClean="0"/>
              <a:t>Залишати копії на сервері</a:t>
            </a:r>
            <a:r>
              <a:rPr lang="uk-UA" altLang="uk-UA" smtClean="0"/>
              <a:t>”. Враховуючи, що розміри сучасних поштових скриньок досить великі, то рекомендується використовувати цю можливість для додаткового місця зберігання поштової інформації.</a:t>
            </a:r>
            <a:endParaRPr lang="ru-RU" altLang="uk-UA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7052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Налаштування для сервера </a:t>
            </a:r>
            <a:r>
              <a:rPr lang="en-US" altLang="uk-UA" smtClean="0"/>
              <a:t>ukr.net </a:t>
            </a:r>
            <a:r>
              <a:rPr lang="uk-UA" altLang="uk-UA" smtClean="0"/>
              <a:t> у вкладці “Сервери”</a:t>
            </a:r>
            <a:endParaRPr lang="ru-RU" altLang="uk-UA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905000"/>
            <a:ext cx="4267200" cy="1752600"/>
          </a:xfrm>
        </p:spPr>
        <p:txBody>
          <a:bodyPr/>
          <a:lstStyle/>
          <a:p>
            <a:pPr eaLnBrk="1" hangingPunct="1"/>
            <a:r>
              <a:rPr lang="uk-UA" altLang="uk-UA" sz="1400" smtClean="0"/>
              <a:t>Для забезпечення перевірки справжності користувача слід поставити прапорець “</a:t>
            </a:r>
            <a:r>
              <a:rPr lang="uk-UA" altLang="uk-UA" sz="1400" b="1" smtClean="0"/>
              <a:t>Перевірка справжності користувача</a:t>
            </a:r>
            <a:r>
              <a:rPr lang="uk-UA" altLang="uk-UA" sz="1400" smtClean="0"/>
              <a:t>” та натиснути кнопку “</a:t>
            </a:r>
            <a:r>
              <a:rPr lang="uk-UA" altLang="uk-UA" sz="1400" b="1" smtClean="0"/>
              <a:t>Налаштування</a:t>
            </a:r>
            <a:r>
              <a:rPr lang="uk-UA" altLang="uk-UA" sz="1400" smtClean="0"/>
              <a:t>”</a:t>
            </a:r>
          </a:p>
          <a:p>
            <a:pPr eaLnBrk="1" hangingPunct="1"/>
            <a:r>
              <a:rPr lang="uk-UA" altLang="uk-UA" sz="1400" smtClean="0"/>
              <a:t>У вікні, що з'явиться вибрати перемикач “</a:t>
            </a:r>
            <a:r>
              <a:rPr lang="uk-UA" altLang="uk-UA" sz="1400" b="1" smtClean="0"/>
              <a:t>Використовувати для входу</a:t>
            </a:r>
            <a:r>
              <a:rPr lang="uk-UA" altLang="uk-UA" sz="1400" smtClean="0"/>
              <a:t>” та занести дані в поля “</a:t>
            </a:r>
            <a:r>
              <a:rPr lang="uk-UA" altLang="uk-UA" sz="1400" b="1" smtClean="0"/>
              <a:t>обліковий запис</a:t>
            </a:r>
            <a:r>
              <a:rPr lang="uk-UA" altLang="uk-UA" sz="1400" smtClean="0"/>
              <a:t>” і “</a:t>
            </a:r>
            <a:r>
              <a:rPr lang="uk-UA" altLang="uk-UA" sz="1400" b="1" smtClean="0"/>
              <a:t>пароль</a:t>
            </a:r>
            <a:r>
              <a:rPr lang="uk-UA" altLang="uk-UA" sz="1400" smtClean="0"/>
              <a:t>”.</a:t>
            </a:r>
            <a:endParaRPr lang="ru-RU" altLang="uk-UA" sz="14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7052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3718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038600" y="46482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3400" y="6019800"/>
            <a:ext cx="3200400" cy="65087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>
                <a:solidFill>
                  <a:srgbClr val="FF3300"/>
                </a:solidFill>
              </a:rPr>
              <a:t>Завдання:</a:t>
            </a:r>
            <a:r>
              <a:rPr lang="uk-UA" altLang="uk-UA"/>
              <a:t> Налаштуйте власний обліковий запис.</a:t>
            </a: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Перевірка роботи облікового запису на надсилання</a:t>
            </a:r>
            <a:endParaRPr lang="ru-RU" altLang="uk-UA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0198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524000"/>
            <a:ext cx="4495800" cy="50292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Щоб перевірити роботу облікового запису, найзручніше створити та надіслати повідомлення на власну поштову скриньку, а потім отримати його звідти.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Виконайте наступні дії: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Відкрийте </a:t>
            </a:r>
            <a:r>
              <a:rPr lang="en-US" altLang="uk-UA" smtClean="0"/>
              <a:t>Outlook Express</a:t>
            </a:r>
            <a:r>
              <a:rPr lang="uk-UA" altLang="uk-UA" smtClean="0"/>
              <a:t> 6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Увійдіть у своє посвідчення.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Створіть повідомлення, в якому в поле “</a:t>
            </a:r>
            <a:r>
              <a:rPr lang="uk-UA" altLang="uk-UA" b="1" smtClean="0"/>
              <a:t>Кому</a:t>
            </a:r>
            <a:r>
              <a:rPr lang="uk-UA" altLang="uk-UA" smtClean="0"/>
              <a:t>” введіть адресу власної поштової скриньки, а в поле “</a:t>
            </a:r>
            <a:r>
              <a:rPr lang="uk-UA" altLang="uk-UA" b="1" smtClean="0"/>
              <a:t>Тема</a:t>
            </a:r>
            <a:r>
              <a:rPr lang="uk-UA" altLang="uk-UA" smtClean="0"/>
              <a:t>” фразу “</a:t>
            </a:r>
            <a:r>
              <a:rPr lang="uk-UA" altLang="uk-UA" b="1" smtClean="0"/>
              <a:t>Перевірка роботи облікового запису</a:t>
            </a:r>
            <a:r>
              <a:rPr lang="uk-UA" altLang="uk-UA" smtClean="0"/>
              <a:t> “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Відправте повідомлення, натиснувши у вікні “</a:t>
            </a:r>
            <a:r>
              <a:rPr lang="uk-UA" altLang="uk-UA" b="1" smtClean="0"/>
              <a:t>Конфлікт наборів знаків у повідомленні</a:t>
            </a:r>
            <a:r>
              <a:rPr lang="uk-UA" altLang="uk-UA" smtClean="0"/>
              <a:t>” кнопку “</a:t>
            </a:r>
            <a:r>
              <a:rPr lang="uk-UA" altLang="uk-UA" b="1" smtClean="0"/>
              <a:t>Відправити  в кодуванні Юнікод</a:t>
            </a:r>
            <a:r>
              <a:rPr lang="uk-UA" altLang="uk-UA" smtClean="0"/>
              <a:t>” (Якщо натиснути кнопку “</a:t>
            </a:r>
            <a:r>
              <a:rPr lang="uk-UA" altLang="uk-UA" b="1" smtClean="0"/>
              <a:t>Відправити як є</a:t>
            </a:r>
            <a:r>
              <a:rPr lang="uk-UA" altLang="uk-UA" smtClean="0"/>
              <a:t>”, то українські букви </a:t>
            </a:r>
            <a:r>
              <a:rPr lang="uk-UA" altLang="uk-UA" b="1" smtClean="0"/>
              <a:t>і,ї,є</a:t>
            </a:r>
            <a:r>
              <a:rPr lang="en-US" altLang="uk-UA" b="1" smtClean="0"/>
              <a:t> </a:t>
            </a:r>
            <a:r>
              <a:rPr lang="uk-UA" altLang="uk-UA" smtClean="0"/>
              <a:t>будуть замінені на знаки питання).</a:t>
            </a:r>
          </a:p>
          <a:p>
            <a:pPr lvl="1" eaLnBrk="1" hangingPunct="1">
              <a:lnSpc>
                <a:spcPct val="90000"/>
              </a:lnSpc>
            </a:pPr>
            <a:endParaRPr lang="ru-RU" altLang="uk-UA" smtClean="0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304800" y="5867400"/>
            <a:ext cx="3810000" cy="83502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1600">
                <a:solidFill>
                  <a:srgbClr val="FF3300"/>
                </a:solidFill>
              </a:rPr>
              <a:t>Завдання:</a:t>
            </a:r>
            <a:r>
              <a:rPr lang="uk-UA" altLang="uk-UA" sz="1600"/>
              <a:t> Створіть пробне повідомлення та надішліть його до власної скриньки.</a:t>
            </a:r>
            <a:endParaRPr lang="ru-RU" altLang="uk-UA" sz="16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2143125"/>
              <a:ext cx="660400" cy="228600"/>
            </p14:xfrm>
          </p:contentPart>
        </mc:Choice>
        <mc:Fallback>
          <p:pic>
            <p:nvPicPr>
              <p:cNvPr id="409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541" y="2029184"/>
                <a:ext cx="717294" cy="45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9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2894013"/>
              <a:ext cx="509588" cy="150812"/>
            </p14:xfrm>
          </p:contentPart>
        </mc:Choice>
        <mc:Fallback>
          <p:pic>
            <p:nvPicPr>
              <p:cNvPr id="409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8415" y="2779280"/>
                <a:ext cx="566409" cy="37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3" y="4827588"/>
              <a:ext cx="1182687" cy="25400"/>
            </p14:xfrm>
          </p:contentPart>
        </mc:Choice>
        <mc:Fallback>
          <p:pic>
            <p:nvPicPr>
              <p:cNvPr id="41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2630" y="4713825"/>
                <a:ext cx="1239554" cy="252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Перевірка роботи облікового запису на отримання</a:t>
            </a:r>
            <a:endParaRPr lang="ru-RU" altLang="uk-UA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486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3810000" cy="40386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uk-UA" altLang="uk-UA" smtClean="0"/>
              <a:t>Якщо надсилання повідомлення відбулося успішно, то виконаємо прийом отримання:</a:t>
            </a:r>
          </a:p>
          <a:p>
            <a:pPr lvl="1" eaLnBrk="1" hangingPunct="1"/>
            <a:r>
              <a:rPr lang="uk-UA" altLang="uk-UA" smtClean="0"/>
              <a:t>Натисніть кнопку панелі інструментів “</a:t>
            </a:r>
            <a:r>
              <a:rPr lang="uk-UA" altLang="uk-UA" b="1" smtClean="0"/>
              <a:t>Доставити</a:t>
            </a:r>
            <a:r>
              <a:rPr lang="uk-UA" altLang="uk-UA" smtClean="0"/>
              <a:t>” – з'явиться вікно зчитування/надсилання повідомлень із смугою процесу.</a:t>
            </a:r>
          </a:p>
          <a:p>
            <a:pPr lvl="1" eaLnBrk="1" hangingPunct="1"/>
            <a:r>
              <a:rPr lang="uk-UA" altLang="uk-UA" smtClean="0"/>
              <a:t>Якщо процес виконано успішно, то у папці “</a:t>
            </a:r>
            <a:r>
              <a:rPr lang="uk-UA" altLang="uk-UA" b="1" smtClean="0"/>
              <a:t>Вхідні</a:t>
            </a:r>
            <a:r>
              <a:rPr lang="uk-UA" altLang="uk-UA" smtClean="0"/>
              <a:t>” з'явиться зчитане повідомлення. Поки воно не буде переглянуто, матиме напівжирне виділення.  </a:t>
            </a:r>
          </a:p>
          <a:p>
            <a:pPr lvl="1" eaLnBrk="1" hangingPunct="1"/>
            <a:endParaRPr lang="ru-RU" altLang="uk-UA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8814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800600" y="5867400"/>
            <a:ext cx="3810000" cy="83502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1600">
                <a:solidFill>
                  <a:srgbClr val="FF3300"/>
                </a:solidFill>
              </a:rPr>
              <a:t>Завдання:</a:t>
            </a:r>
            <a:r>
              <a:rPr lang="uk-UA" altLang="uk-UA" sz="1600"/>
              <a:t> Виконайте дії по доставці повідомлення із власної скриньки в </a:t>
            </a:r>
            <a:r>
              <a:rPr lang="en-US" altLang="uk-UA" sz="1600"/>
              <a:t>Outlook Express</a:t>
            </a:r>
            <a:r>
              <a:rPr lang="uk-UA" altLang="uk-UA" sz="1600"/>
              <a:t>.</a:t>
            </a:r>
            <a:endParaRPr lang="ru-RU" altLang="uk-U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Висновки</a:t>
            </a:r>
            <a:endParaRPr lang="ru-RU" altLang="uk-U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3505200"/>
          </a:xfrm>
        </p:spPr>
        <p:txBody>
          <a:bodyPr/>
          <a:lstStyle/>
          <a:p>
            <a:pPr eaLnBrk="1" hangingPunct="1"/>
            <a:r>
              <a:rPr lang="uk-UA" altLang="uk-UA" smtClean="0"/>
              <a:t>Для роботи з великими об'ємами електронного листування доцільно використовувати програми, що називаються поштовими клієнтами.</a:t>
            </a:r>
          </a:p>
          <a:p>
            <a:pPr eaLnBrk="1" hangingPunct="1"/>
            <a:r>
              <a:rPr lang="uk-UA" altLang="uk-UA" smtClean="0"/>
              <a:t>Для налаштування поштового клієнта слід створити в ньому власне посвідчення та обліковий запис, в якому вказати його параметри, зокрема, адресу власної поштової скриньки та протоколи надсилання (</a:t>
            </a:r>
            <a:r>
              <a:rPr lang="en-US" altLang="uk-UA" smtClean="0"/>
              <a:t>SMTP)</a:t>
            </a:r>
            <a:r>
              <a:rPr lang="uk-UA" altLang="uk-UA" smtClean="0"/>
              <a:t> та отримання (</a:t>
            </a:r>
            <a:r>
              <a:rPr lang="en-US" altLang="uk-UA" smtClean="0"/>
              <a:t>POP3 </a:t>
            </a:r>
            <a:r>
              <a:rPr lang="uk-UA" altLang="uk-UA" smtClean="0"/>
              <a:t>або </a:t>
            </a:r>
            <a:r>
              <a:rPr lang="en-US" altLang="uk-UA" smtClean="0"/>
              <a:t>IMAP)</a:t>
            </a:r>
            <a:r>
              <a:rPr lang="uk-UA" altLang="uk-UA" smtClean="0"/>
              <a:t> повідомлень.</a:t>
            </a:r>
          </a:p>
          <a:p>
            <a:pPr eaLnBrk="1" hangingPunct="1"/>
            <a:r>
              <a:rPr lang="uk-UA" altLang="uk-UA" smtClean="0"/>
              <a:t>Якщо ви успішно виконали вказані завдання, то це означає, що ви навчилися:</a:t>
            </a:r>
          </a:p>
          <a:p>
            <a:pPr lvl="1" eaLnBrk="1" hangingPunct="1"/>
            <a:r>
              <a:rPr lang="uk-UA" altLang="uk-UA" smtClean="0"/>
              <a:t>створювати власне посвідчення в </a:t>
            </a:r>
            <a:r>
              <a:rPr lang="en-US" altLang="uk-UA" smtClean="0"/>
              <a:t>Outlook Express</a:t>
            </a:r>
            <a:r>
              <a:rPr lang="uk-UA" altLang="uk-UA" smtClean="0"/>
              <a:t>;</a:t>
            </a:r>
          </a:p>
          <a:p>
            <a:pPr lvl="1" eaLnBrk="1" hangingPunct="1"/>
            <a:r>
              <a:rPr lang="uk-UA" altLang="uk-UA" smtClean="0"/>
              <a:t>створювати обліковий запис пошти у клієнті;</a:t>
            </a:r>
          </a:p>
          <a:p>
            <a:pPr lvl="1" eaLnBrk="1" hangingPunct="1"/>
            <a:r>
              <a:rPr lang="uk-UA" altLang="uk-UA" smtClean="0"/>
              <a:t>створювати та надсилати поштові повідомлення;</a:t>
            </a:r>
          </a:p>
          <a:p>
            <a:pPr lvl="1" eaLnBrk="1" hangingPunct="1"/>
            <a:r>
              <a:rPr lang="uk-UA" altLang="uk-UA" smtClean="0"/>
              <a:t>отримувати повідомлення із власної поштової скриньки.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Поштові клієнти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4876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114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828800"/>
            <a:ext cx="6172200" cy="27432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uk-UA" altLang="uk-UA" smtClean="0"/>
              <a:t>Для роботи в умовах великих об'ємів листування  електронною поштою потрібна спеціальна поштова програма - </a:t>
            </a:r>
            <a:r>
              <a:rPr lang="uk-UA" altLang="uk-UA" b="1" smtClean="0"/>
              <a:t>поштовий клієнт.</a:t>
            </a:r>
            <a:r>
              <a:rPr lang="uk-UA" altLang="uk-UA" i="1" smtClean="0"/>
              <a:t> </a:t>
            </a:r>
          </a:p>
          <a:p>
            <a:pPr eaLnBrk="1" hangingPunct="1"/>
            <a:r>
              <a:rPr lang="uk-UA" altLang="uk-UA" smtClean="0"/>
              <a:t>Ці програми надають певний набір інструментів для створення електронних повідомлень, забезпечують можливість надсилання листів та одержання кореспонденції, яку користувач може переглядати у зручний для себе час. </a:t>
            </a:r>
          </a:p>
          <a:p>
            <a:pPr eaLnBrk="1" hangingPunct="1"/>
            <a:r>
              <a:rPr lang="uk-UA" altLang="uk-UA" smtClean="0"/>
              <a:t>Для формування електронних повідомлень поштова програма містить вбудований текстовий редактор.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971800" y="4800600"/>
            <a:ext cx="44196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/>
              <a:t>Поштових програм доволі багато, розглянемо лише кілька найбільш популярних:</a:t>
            </a:r>
          </a:p>
          <a:p>
            <a:pPr eaLnBrk="1" hangingPunct="1">
              <a:buFontTx/>
              <a:buChar char="•"/>
            </a:pPr>
            <a:r>
              <a:rPr lang="uk-UA" altLang="uk-UA" b="1"/>
              <a:t> </a:t>
            </a:r>
            <a:r>
              <a:rPr lang="en-US" altLang="uk-UA" b="1"/>
              <a:t>Outlook Express </a:t>
            </a:r>
            <a:endParaRPr lang="uk-UA" altLang="uk-UA" b="1"/>
          </a:p>
          <a:p>
            <a:pPr eaLnBrk="1" hangingPunct="1">
              <a:buFontTx/>
              <a:buChar char="•"/>
            </a:pPr>
            <a:r>
              <a:rPr lang="uk-UA" altLang="uk-UA" b="1"/>
              <a:t> </a:t>
            </a:r>
            <a:r>
              <a:rPr lang="en-US" altLang="uk-UA" b="1"/>
              <a:t>Mozilla Thunderbird</a:t>
            </a:r>
            <a:endParaRPr lang="uk-UA" altLang="uk-UA" b="1"/>
          </a:p>
          <a:p>
            <a:pPr eaLnBrk="1" hangingPunct="1">
              <a:buFontTx/>
              <a:buChar char="•"/>
            </a:pPr>
            <a:r>
              <a:rPr lang="uk-UA" altLang="uk-UA" b="1"/>
              <a:t> </a:t>
            </a:r>
            <a:r>
              <a:rPr lang="en-US" altLang="uk-UA" b="1"/>
              <a:t>The Bat!</a:t>
            </a:r>
            <a:endParaRPr lang="uk-UA" altLang="uk-U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b="1" smtClean="0">
                <a:solidFill>
                  <a:schemeClr val="tx1"/>
                </a:solidFill>
              </a:rPr>
              <a:t>Outlook Express</a:t>
            </a:r>
            <a:endParaRPr lang="uk-UA" altLang="uk-UA" b="1" smtClean="0">
              <a:solidFill>
                <a:schemeClr val="tx1"/>
              </a:solidFill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8580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3352800"/>
            <a:ext cx="6289675" cy="33528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Програма </a:t>
            </a:r>
            <a:r>
              <a:rPr lang="en-US" altLang="uk-UA" smtClean="0"/>
              <a:t>Microsoft Outlook Express, </a:t>
            </a:r>
            <a:r>
              <a:rPr lang="uk-UA" altLang="uk-UA" smtClean="0"/>
              <a:t>яку постачають з операційною системи </a:t>
            </a:r>
            <a:r>
              <a:rPr lang="en-US" altLang="uk-UA" smtClean="0"/>
              <a:t>Windows </a:t>
            </a:r>
            <a:r>
              <a:rPr lang="uk-UA" altLang="uk-UA" smtClean="0"/>
              <a:t>ХР або разом з </a:t>
            </a:r>
            <a:r>
              <a:rPr lang="en-US" altLang="uk-UA" smtClean="0"/>
              <a:t>Internet Explorer </a:t>
            </a:r>
            <a:r>
              <a:rPr lang="uk-UA" altLang="uk-UA" smtClean="0"/>
              <a:t> — найпопулярніший поштовий клієнт. (Не слід плутати </a:t>
            </a:r>
            <a:r>
              <a:rPr lang="en-US" altLang="uk-UA" smtClean="0"/>
              <a:t>Outlook Express </a:t>
            </a:r>
            <a:r>
              <a:rPr lang="uk-UA" altLang="uk-UA" smtClean="0"/>
              <a:t>із </a:t>
            </a:r>
            <a:r>
              <a:rPr lang="en-US" altLang="uk-UA" smtClean="0"/>
              <a:t>Microsoft Outlook, </a:t>
            </a:r>
            <a:r>
              <a:rPr lang="uk-UA" altLang="uk-UA" smtClean="0"/>
              <a:t>програмою, що постачається з пакетом </a:t>
            </a:r>
            <a:r>
              <a:rPr lang="en-US" altLang="uk-UA" smtClean="0"/>
              <a:t>Microsoft Office</a:t>
            </a:r>
            <a:r>
              <a:rPr lang="uk-UA" altLang="uk-UA" smtClean="0"/>
              <a:t>)</a:t>
            </a:r>
            <a:r>
              <a:rPr lang="en-US" altLang="uk-UA" smtClean="0"/>
              <a:t>. </a:t>
            </a:r>
            <a:endParaRPr lang="uk-UA" altLang="uk-UA" smtClean="0"/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Поштовий клієнт </a:t>
            </a:r>
            <a:r>
              <a:rPr lang="en-US" altLang="uk-UA" smtClean="0"/>
              <a:t>Outlook Express </a:t>
            </a:r>
            <a:r>
              <a:rPr lang="uk-UA" altLang="uk-UA" smtClean="0"/>
              <a:t>надає набір функцій, достатній для повноцінного використання електронної пошти.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Головна вада цієї програми полягає у тому, що </a:t>
            </a:r>
            <a:r>
              <a:rPr lang="uk-UA" altLang="uk-UA" b="1" smtClean="0"/>
              <a:t>вона частіше за інших поштових клієнтів стає об'єктом атак вірусів</a:t>
            </a:r>
            <a:r>
              <a:rPr lang="uk-UA" altLang="uk-UA" smtClean="0"/>
              <a:t>. Це може створити певні незручності для тих користувачів, які змушені часто працювати з великою кількістю листів сумнівного походження.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b="1" smtClean="0">
                <a:solidFill>
                  <a:schemeClr val="tx1"/>
                </a:solidFill>
              </a:rPr>
              <a:t>Mozilla Thunderbird</a:t>
            </a:r>
            <a:endParaRPr lang="uk-UA" altLang="uk-UA" b="1" smtClean="0">
              <a:solidFill>
                <a:schemeClr val="tx1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150"/>
            <a:ext cx="6972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3048000"/>
            <a:ext cx="6705600" cy="34290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altLang="uk-UA" smtClean="0"/>
              <a:t>Безкоштовний поштовий клієнт </a:t>
            </a:r>
            <a:r>
              <a:rPr lang="en-US" altLang="uk-UA" b="1" smtClean="0"/>
              <a:t>Thunderbird</a:t>
            </a:r>
            <a:r>
              <a:rPr lang="uk-UA" altLang="uk-UA" smtClean="0"/>
              <a:t>, розроблений фахівцями фірми </a:t>
            </a:r>
            <a:r>
              <a:rPr lang="en-US" altLang="uk-UA" smtClean="0"/>
              <a:t>Mozilla, </a:t>
            </a:r>
            <a:r>
              <a:rPr lang="uk-UA" altLang="uk-UA" smtClean="0"/>
              <a:t>є, напевно, найсерйознішим конкурентом програми </a:t>
            </a:r>
            <a:r>
              <a:rPr lang="en-US" altLang="uk-UA" smtClean="0"/>
              <a:t>Outlook Express. </a:t>
            </a:r>
            <a:endParaRPr lang="uk-UA" altLang="uk-UA" smtClean="0"/>
          </a:p>
          <a:p>
            <a:pPr eaLnBrk="1" hangingPunct="1"/>
            <a:r>
              <a:rPr lang="uk-UA" altLang="uk-UA" smtClean="0"/>
              <a:t>Він має низку переваг, зокрема: можливість додавати різні функції за допомогою встановлення розширень, самонавчальний фільтр для відсіювання спаму, настроюваний інтерфейс програми. </a:t>
            </a:r>
          </a:p>
          <a:p>
            <a:pPr eaLnBrk="1" hangingPunct="1"/>
            <a:r>
              <a:rPr lang="uk-UA" altLang="uk-UA" smtClean="0"/>
              <a:t>До того ж цей поштовий клієнт </a:t>
            </a:r>
            <a:r>
              <a:rPr lang="uk-UA" altLang="uk-UA" b="1" smtClean="0"/>
              <a:t>стійкий до атак вірусів і хробаків</a:t>
            </a:r>
            <a:r>
              <a:rPr lang="uk-UA" altLang="uk-UA" smtClean="0"/>
              <a:t>, що гарантує безпеку користувача під час роботи з електронною поштою. </a:t>
            </a:r>
          </a:p>
          <a:p>
            <a:pPr eaLnBrk="1" hangingPunct="1"/>
            <a:r>
              <a:rPr lang="uk-UA" altLang="uk-UA" smtClean="0"/>
              <a:t>Останню українську версію клієнта </a:t>
            </a:r>
            <a:r>
              <a:rPr lang="en-US" altLang="uk-UA" b="1" smtClean="0"/>
              <a:t>Mozilla Thunderbird </a:t>
            </a:r>
            <a:r>
              <a:rPr lang="uk-UA" altLang="uk-UA" smtClean="0"/>
              <a:t> можна завантажити з веб-сторінки </a:t>
            </a:r>
            <a:r>
              <a:rPr lang="en-US" altLang="uk-UA" smtClean="0">
                <a:hlinkClick r:id="rId3"/>
              </a:rPr>
              <a:t>http://www.mozilla-europe.org/uk/products/thunderbird/</a:t>
            </a:r>
            <a:r>
              <a:rPr lang="en-US" altLang="uk-UA" smtClean="0"/>
              <a:t>.</a:t>
            </a:r>
            <a:endParaRPr lang="uk-UA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b="1" smtClean="0">
                <a:solidFill>
                  <a:schemeClr val="tx1"/>
                </a:solidFill>
              </a:rPr>
              <a:t>The Bat!</a:t>
            </a:r>
            <a:endParaRPr lang="uk-UA" altLang="uk-UA" b="1" smtClean="0">
              <a:solidFill>
                <a:schemeClr val="tx1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858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29000"/>
            <a:ext cx="7924800" cy="26670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altLang="uk-UA" smtClean="0"/>
              <a:t>Одним із найпопулярніших </a:t>
            </a:r>
            <a:r>
              <a:rPr lang="uk-UA" altLang="uk-UA" b="1" smtClean="0"/>
              <a:t>платних</a:t>
            </a:r>
            <a:r>
              <a:rPr lang="uk-UA" altLang="uk-UA" smtClean="0"/>
              <a:t> клієнтів електронної пошти є </a:t>
            </a:r>
            <a:r>
              <a:rPr lang="en-US" altLang="uk-UA" b="1" smtClean="0"/>
              <a:t>The Bat!</a:t>
            </a:r>
            <a:r>
              <a:rPr lang="uk-UA" altLang="uk-UA" smtClean="0"/>
              <a:t>. </a:t>
            </a:r>
          </a:p>
          <a:p>
            <a:pPr eaLnBrk="1" hangingPunct="1"/>
            <a:r>
              <a:rPr lang="uk-UA" altLang="uk-UA" smtClean="0"/>
              <a:t>Це потужна, гнучка в настроюванні та досить зручна у використанні програма, створена для швидкого й ефективного оброблення великих потоків поштової кореспонденції. </a:t>
            </a:r>
          </a:p>
          <a:p>
            <a:pPr eaLnBrk="1" hangingPunct="1"/>
            <a:r>
              <a:rPr lang="uk-UA" altLang="uk-UA" smtClean="0"/>
              <a:t>Клієнт </a:t>
            </a:r>
            <a:r>
              <a:rPr lang="en-US" altLang="uk-UA" smtClean="0"/>
              <a:t>The Bat! </a:t>
            </a:r>
            <a:r>
              <a:rPr lang="uk-UA" altLang="uk-UA" smtClean="0"/>
              <a:t>поєднує багатий інструментарій для керування повідомленнями та настроювання їхніх параметрів з інтуїтивно зрозумілим інтерфейсом, що робить програму доступною для недосвідчених користувачів. </a:t>
            </a:r>
          </a:p>
          <a:p>
            <a:pPr eaLnBrk="1" hangingPunct="1"/>
            <a:r>
              <a:rPr lang="uk-UA" altLang="uk-UA" smtClean="0"/>
              <a:t>Останню її версію можна завантажити із сайту </a:t>
            </a:r>
            <a:r>
              <a:rPr lang="en-US" altLang="uk-UA" smtClean="0">
                <a:hlinkClick r:id="rId3"/>
              </a:rPr>
              <a:t>http://www.ritlabs.com/</a:t>
            </a:r>
            <a:r>
              <a:rPr lang="en-US" altLang="uk-UA" smtClean="0"/>
              <a:t>.</a:t>
            </a:r>
            <a:endParaRPr lang="uk-UA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Поштовий клієнт </a:t>
            </a:r>
            <a:r>
              <a:rPr lang="en-US" altLang="uk-UA" smtClean="0"/>
              <a:t>Outlook Express</a:t>
            </a:r>
            <a:endParaRPr lang="ru-RU" altLang="uk-UA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9342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3276600"/>
            <a:ext cx="4572000" cy="24384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uk-UA" altLang="uk-UA" smtClean="0"/>
              <a:t>З-поміж численних програм, призначених для роботи з електронною поштою, </a:t>
            </a:r>
            <a:r>
              <a:rPr lang="en-US" altLang="uk-UA" smtClean="0"/>
              <a:t>Outlook Express, </a:t>
            </a:r>
            <a:r>
              <a:rPr lang="uk-UA" altLang="uk-UA" smtClean="0"/>
              <a:t>як уже зазначалося, є найпоширенішою. Оскільки більшість поштових клієнтів інших виробників мають такі самі функції, то під час їх використання для роботи з поштою жодних ускладнень також не виникатиме.</a:t>
            </a: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Інтерфейс </a:t>
            </a:r>
            <a:r>
              <a:rPr lang="en-US" altLang="uk-UA" smtClean="0"/>
              <a:t>Outlook Express</a:t>
            </a:r>
            <a:r>
              <a:rPr lang="uk-UA" altLang="uk-UA" smtClean="0"/>
              <a:t> </a:t>
            </a:r>
            <a:endParaRPr lang="ru-RU" altLang="uk-UA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60960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2209800"/>
            <a:ext cx="2286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1200" smtClean="0"/>
              <a:t>На малюнку показано вікно програми </a:t>
            </a:r>
            <a:r>
              <a:rPr lang="en-US" altLang="uk-UA" sz="1200" smtClean="0"/>
              <a:t>Outlook Express </a:t>
            </a:r>
            <a:r>
              <a:rPr lang="uk-UA" altLang="uk-UA" sz="1200" smtClean="0"/>
              <a:t>і подано назви основних елементів її інтерфейсу.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1200" smtClean="0"/>
              <a:t/>
            </a:r>
            <a:br>
              <a:rPr lang="uk-UA" altLang="uk-UA" sz="1200" smtClean="0"/>
            </a:br>
            <a:r>
              <a:rPr lang="uk-UA" altLang="uk-UA" sz="1200" smtClean="0"/>
              <a:t>Налаштувати інтерфейс </a:t>
            </a:r>
            <a:r>
              <a:rPr lang="en-US" altLang="uk-UA" sz="1200" smtClean="0"/>
              <a:t>Outlook Express </a:t>
            </a:r>
            <a:r>
              <a:rPr lang="uk-UA" altLang="uk-UA" sz="1200" smtClean="0"/>
              <a:t>можна за допомогою команди </a:t>
            </a:r>
            <a:r>
              <a:rPr lang="uk-UA" altLang="uk-UA" sz="1200" b="1" smtClean="0"/>
              <a:t>Вигляд ► Розкладка</a:t>
            </a:r>
            <a:r>
              <a:rPr lang="uk-UA" altLang="uk-UA" sz="1200" smtClean="0"/>
              <a:t>. Після її виконання відкривається діалогове вікно, в якому, встановлюючи і знімаючи прапорці, задають і скасовують відображення елементів вікна програми.</a:t>
            </a:r>
            <a:r>
              <a:rPr lang="ru-RU" altLang="uk-UA" sz="1200" smtClean="0"/>
              <a:t> 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228600" y="1676400"/>
            <a:ext cx="1371600" cy="304800"/>
          </a:xfrm>
          <a:prstGeom prst="wedgeRectCallout">
            <a:avLst>
              <a:gd name="adj1" fmla="val -31366"/>
              <a:gd name="adj2" fmla="val 120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/>
              <a:t>Рядок заголовку</a:t>
            </a:r>
            <a:endParaRPr lang="ru-RU" altLang="uk-UA" sz="1200"/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1676400" y="1676400"/>
            <a:ext cx="1143000" cy="304800"/>
          </a:xfrm>
          <a:prstGeom prst="wedgeRectCallout">
            <a:avLst>
              <a:gd name="adj1" fmla="val -59444"/>
              <a:gd name="adj2" fmla="val 18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/>
              <a:t>Рядок меню</a:t>
            </a:r>
            <a:endParaRPr lang="ru-RU" altLang="uk-UA" sz="1200"/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2895600" y="1676400"/>
            <a:ext cx="1676400" cy="304800"/>
          </a:xfrm>
          <a:prstGeom prst="wedgeRectCallout">
            <a:avLst>
              <a:gd name="adj1" fmla="val -89866"/>
              <a:gd name="adj2" fmla="val 253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/>
              <a:t>Панель інструментів</a:t>
            </a:r>
            <a:endParaRPr lang="ru-RU" altLang="uk-UA" sz="1200"/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762000" y="4724400"/>
            <a:ext cx="1371600" cy="304800"/>
          </a:xfrm>
          <a:prstGeom prst="wedgeRectCallout">
            <a:avLst>
              <a:gd name="adj1" fmla="val -30787"/>
              <a:gd name="adj2" fmla="val -188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/>
              <a:t>Область папок</a:t>
            </a:r>
            <a:endParaRPr lang="ru-RU" altLang="uk-UA" sz="1200"/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762000" y="6248400"/>
            <a:ext cx="1676400" cy="304800"/>
          </a:xfrm>
          <a:prstGeom prst="wedgeRectCallout">
            <a:avLst>
              <a:gd name="adj1" fmla="val -23106"/>
              <a:gd name="adj2" fmla="val -158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/>
              <a:t>Область контактів</a:t>
            </a:r>
            <a:endParaRPr lang="ru-RU" altLang="uk-UA" sz="1200"/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2743200" y="5867400"/>
            <a:ext cx="1676400" cy="304800"/>
          </a:xfrm>
          <a:prstGeom prst="wedgeRectCallout">
            <a:avLst>
              <a:gd name="adj1" fmla="val -19319"/>
              <a:gd name="adj2" fmla="val 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/>
              <a:t>Рядок стану</a:t>
            </a:r>
            <a:endParaRPr lang="ru-RU" altLang="uk-UA" sz="1200"/>
          </a:p>
        </p:txBody>
      </p:sp>
      <p:sp>
        <p:nvSpPr>
          <p:cNvPr id="10251" name="AutoShape 13"/>
          <p:cNvSpPr>
            <a:spLocks noChangeArrowheads="1"/>
          </p:cNvSpPr>
          <p:nvPr/>
        </p:nvSpPr>
        <p:spPr bwMode="auto">
          <a:xfrm>
            <a:off x="3657600" y="2514600"/>
            <a:ext cx="1676400" cy="457200"/>
          </a:xfrm>
          <a:prstGeom prst="wedgeRectCallout">
            <a:avLst>
              <a:gd name="adj1" fmla="val -45264"/>
              <a:gd name="adj2" fmla="val 239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200"/>
              <a:t>Вікно перегляду вмісту папки</a:t>
            </a:r>
            <a:endParaRPr lang="ru-RU" altLang="uk-UA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Створення власного посвідчення</a:t>
            </a:r>
            <a:endParaRPr lang="ru-RU" altLang="uk-UA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676400"/>
            <a:ext cx="426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Пошта, що надходить до поштового клієнта, може бути як загальною для всіх користувачів комп'ютера, так і особиста для кожного із них.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В останньому випадку </a:t>
            </a:r>
            <a:r>
              <a:rPr lang="en-US" altLang="uk-UA" smtClean="0"/>
              <a:t>Outlook Express</a:t>
            </a:r>
            <a:r>
              <a:rPr lang="uk-UA" altLang="uk-UA" smtClean="0"/>
              <a:t> дозволяє створювати так звані </a:t>
            </a:r>
            <a:r>
              <a:rPr lang="uk-UA" altLang="uk-UA" b="1" smtClean="0"/>
              <a:t>посвідчення</a:t>
            </a:r>
            <a:r>
              <a:rPr lang="uk-UA" altLang="uk-UA" smtClean="0"/>
              <a:t> кожному користувачу.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b="1" smtClean="0"/>
              <a:t>Посвідчення</a:t>
            </a:r>
            <a:r>
              <a:rPr lang="uk-UA" altLang="uk-UA" smtClean="0"/>
              <a:t> – це окрема система поштових папок, які містять отримані або надіслані повідомлення, чернетки тощо.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Для доступу до посвідчення використовується пароль.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mtClean="0"/>
              <a:t>Таким чином, використовуючи посвідчення окремий користувач може забезпечити конфіденційність власного листування на комп'ютері із спільним доступом.</a:t>
            </a:r>
            <a:endParaRPr lang="ru-RU" altLang="uk-UA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910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5105400"/>
            <a:ext cx="411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1400"/>
              <a:t>На малюнку показаний прийом створення нового посвідчення.</a:t>
            </a:r>
            <a:endParaRPr lang="ru-RU" altLang="uk-UA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1263" y="3919538"/>
              <a:ext cx="1692275" cy="52387"/>
            </p14:xfrm>
          </p:contentPart>
        </mc:Choice>
        <mc:Fallback>
          <p:pic>
            <p:nvPicPr>
              <p:cNvPr id="10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30" y="3805794"/>
                <a:ext cx="1749140" cy="279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4913" y="3852863"/>
              <a:ext cx="1725612" cy="73025"/>
            </p14:xfrm>
          </p:contentPart>
        </mc:Choice>
        <mc:Fallback>
          <p:pic>
            <p:nvPicPr>
              <p:cNvPr id="10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6471" y="3739941"/>
                <a:ext cx="1782496" cy="2988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Ідея">
  <a:themeElements>
    <a:clrScheme name="І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І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І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І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І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І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І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І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І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І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955</TotalTime>
  <Words>1578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Wingdings</vt:lpstr>
      <vt:lpstr>Calibri</vt:lpstr>
      <vt:lpstr>Times New Roman</vt:lpstr>
      <vt:lpstr>Ідея</vt:lpstr>
      <vt:lpstr>Служби Інтернету</vt:lpstr>
      <vt:lpstr>Вступ</vt:lpstr>
      <vt:lpstr>Поштові клієнти</vt:lpstr>
      <vt:lpstr>Outlook Express</vt:lpstr>
      <vt:lpstr>Mozilla Thunderbird</vt:lpstr>
      <vt:lpstr>The Bat!</vt:lpstr>
      <vt:lpstr>Поштовий клієнт Outlook Express</vt:lpstr>
      <vt:lpstr>Інтерфейс Outlook Express </vt:lpstr>
      <vt:lpstr>Створення власного посвідчення</vt:lpstr>
      <vt:lpstr>Додавання нового посвідчення</vt:lpstr>
      <vt:lpstr>Управління посвідченнями</vt:lpstr>
      <vt:lpstr>Зміна посвідчення</vt:lpstr>
      <vt:lpstr>Обліковий запис</vt:lpstr>
      <vt:lpstr>Створення нового облікового запису для існуючого посвідчення</vt:lpstr>
      <vt:lpstr>Дані для облікового запису</vt:lpstr>
      <vt:lpstr>Дані для облікового запису</vt:lpstr>
      <vt:lpstr>Таблиця облікових записів</vt:lpstr>
      <vt:lpstr>Додаткові налаштування</vt:lpstr>
      <vt:lpstr>Налаштування властивостей облікового запису</vt:lpstr>
      <vt:lpstr>Налаштування для сервера ukr.net  у вкладці “Додатково”</vt:lpstr>
      <vt:lpstr>Налаштування для сервера ukr.net  у вкладці “Сервери”</vt:lpstr>
      <vt:lpstr>Перевірка роботи облікового запису на надсилання</vt:lpstr>
      <vt:lpstr>Перевірка роботи облікового запису на отримання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75</cp:revision>
  <cp:lastPrinted>1601-01-01T00:00:00Z</cp:lastPrinted>
  <dcterms:created xsi:type="dcterms:W3CDTF">1601-01-01T00:00:00Z</dcterms:created>
  <dcterms:modified xsi:type="dcterms:W3CDTF">2013-10-24T17:31:50Z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