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9" r:id="rId2"/>
    <p:sldId id="260" r:id="rId3"/>
    <p:sldId id="261" r:id="rId4"/>
    <p:sldId id="270" r:id="rId5"/>
    <p:sldId id="269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85" r:id="rId19"/>
    <p:sldId id="287" r:id="rId20"/>
    <p:sldId id="288" r:id="rId21"/>
    <p:sldId id="289" r:id="rId22"/>
    <p:sldId id="282" r:id="rId23"/>
    <p:sldId id="262" r:id="rId24"/>
    <p:sldId id="290" r:id="rId25"/>
    <p:sldId id="263" r:id="rId26"/>
    <p:sldId id="292" r:id="rId27"/>
    <p:sldId id="291" r:id="rId28"/>
    <p:sldId id="294" r:id="rId29"/>
    <p:sldId id="295" r:id="rId30"/>
    <p:sldId id="293" r:id="rId31"/>
    <p:sldId id="264" r:id="rId32"/>
    <p:sldId id="265" r:id="rId33"/>
    <p:sldId id="296" r:id="rId34"/>
    <p:sldId id="297" r:id="rId35"/>
    <p:sldId id="298" r:id="rId36"/>
    <p:sldId id="299" r:id="rId37"/>
    <p:sldId id="300" r:id="rId38"/>
    <p:sldId id="301" r:id="rId39"/>
    <p:sldId id="266" r:id="rId40"/>
    <p:sldId id="302" r:id="rId41"/>
    <p:sldId id="303" r:id="rId42"/>
    <p:sldId id="304" r:id="rId43"/>
    <p:sldId id="305" r:id="rId44"/>
    <p:sldId id="306" r:id="rId45"/>
    <p:sldId id="267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5932D7-A884-4522-BB83-FB48822B4842}" type="doc">
      <dgm:prSet loTypeId="urn:microsoft.com/office/officeart/2005/8/layout/vList4" loCatId="list" qsTypeId="urn:microsoft.com/office/officeart/2005/8/quickstyle/3d3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A6B0D5E4-2E05-4DCD-B538-67CFF4A01C4A}">
      <dgm:prSet phldrT="[Текст]"/>
      <dgm:spPr/>
      <dgm:t>
        <a:bodyPr/>
        <a:lstStyle/>
        <a:p>
          <a:r>
            <a:rPr lang="ru-RU" i="1" dirty="0" err="1" smtClean="0"/>
            <a:t>Дистанційне</a:t>
          </a:r>
          <a:r>
            <a:rPr lang="ru-RU" i="1" dirty="0" smtClean="0"/>
            <a:t> </a:t>
          </a:r>
          <a:r>
            <a:rPr lang="ru-RU" i="1" dirty="0" err="1" smtClean="0"/>
            <a:t>навчання</a:t>
          </a:r>
          <a:r>
            <a:rPr lang="ru-RU" dirty="0" smtClean="0"/>
            <a:t> </a:t>
          </a:r>
          <a:endParaRPr lang="ru-RU" dirty="0"/>
        </a:p>
      </dgm:t>
    </dgm:pt>
    <dgm:pt modelId="{A0049450-2A43-454B-A426-B95307D5AA4A}" type="parTrans" cxnId="{B1A9BD8B-3F3D-42D8-A440-1BAB51E94928}">
      <dgm:prSet/>
      <dgm:spPr/>
      <dgm:t>
        <a:bodyPr/>
        <a:lstStyle/>
        <a:p>
          <a:endParaRPr lang="ru-RU"/>
        </a:p>
      </dgm:t>
    </dgm:pt>
    <dgm:pt modelId="{8FD72B92-2C27-4C1B-B298-84AA77730FB6}" type="sibTrans" cxnId="{B1A9BD8B-3F3D-42D8-A440-1BAB51E94928}">
      <dgm:prSet/>
      <dgm:spPr/>
      <dgm:t>
        <a:bodyPr/>
        <a:lstStyle/>
        <a:p>
          <a:endParaRPr lang="ru-RU"/>
        </a:p>
      </dgm:t>
    </dgm:pt>
    <dgm:pt modelId="{E11FD61C-A20F-4C50-89BE-C8D7C83B4D27}">
      <dgm:prSet phldrT="[Текст]"/>
      <dgm:spPr/>
      <dgm:t>
        <a:bodyPr/>
        <a:lstStyle/>
        <a:p>
          <a:r>
            <a:rPr lang="ru-RU" dirty="0" smtClean="0"/>
            <a:t>форма </a:t>
          </a:r>
          <a:r>
            <a:rPr lang="ru-RU" dirty="0" err="1" smtClean="0"/>
            <a:t>організації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</a:t>
          </a:r>
          <a:r>
            <a:rPr lang="ru-RU" dirty="0" err="1" smtClean="0"/>
            <a:t>з</a:t>
          </a:r>
          <a:r>
            <a:rPr lang="ru-RU" dirty="0" smtClean="0"/>
            <a:t>  </a:t>
          </a:r>
          <a:r>
            <a:rPr lang="ru-RU" dirty="0" err="1" smtClean="0"/>
            <a:t>використанням</a:t>
          </a:r>
          <a:r>
            <a:rPr lang="ru-RU" dirty="0" smtClean="0"/>
            <a:t> </a:t>
          </a:r>
          <a:r>
            <a:rPr lang="ru-RU" dirty="0" err="1" smtClean="0"/>
            <a:t>інформаційних</a:t>
          </a:r>
          <a:r>
            <a:rPr lang="ru-RU" dirty="0" smtClean="0"/>
            <a:t> </a:t>
          </a:r>
          <a:r>
            <a:rPr lang="ru-RU" dirty="0" err="1" smtClean="0"/>
            <a:t>телекомунікаційних</a:t>
          </a:r>
          <a:r>
            <a:rPr lang="ru-RU" dirty="0" smtClean="0"/>
            <a:t> </a:t>
          </a:r>
          <a:r>
            <a:rPr lang="ru-RU" dirty="0" err="1" smtClean="0"/>
            <a:t>технологій</a:t>
          </a:r>
          <a:r>
            <a:rPr lang="ru-RU" dirty="0" smtClean="0"/>
            <a:t>,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забезпечують</a:t>
          </a:r>
          <a:r>
            <a:rPr lang="ru-RU" dirty="0" smtClean="0"/>
            <a:t> </a:t>
          </a:r>
          <a:r>
            <a:rPr lang="ru-RU" dirty="0" err="1" smtClean="0"/>
            <a:t>інтерактивну</a:t>
          </a:r>
          <a:r>
            <a:rPr lang="ru-RU" dirty="0" smtClean="0"/>
            <a:t> </a:t>
          </a:r>
          <a:r>
            <a:rPr lang="ru-RU" dirty="0" err="1" smtClean="0"/>
            <a:t>взаємодію</a:t>
          </a:r>
          <a:r>
            <a:rPr lang="ru-RU" dirty="0" smtClean="0"/>
            <a:t> </a:t>
          </a:r>
          <a:r>
            <a:rPr lang="ru-RU" dirty="0" err="1" smtClean="0"/>
            <a:t>викладачів</a:t>
          </a:r>
          <a:r>
            <a:rPr lang="ru-RU" dirty="0" smtClean="0"/>
            <a:t> та </a:t>
          </a:r>
          <a:r>
            <a:rPr lang="ru-RU" dirty="0" err="1" smtClean="0"/>
            <a:t>учнів</a:t>
          </a:r>
          <a:r>
            <a:rPr lang="ru-RU" dirty="0" smtClean="0"/>
            <a:t> на </a:t>
          </a:r>
          <a:r>
            <a:rPr lang="ru-RU" dirty="0" err="1" smtClean="0"/>
            <a:t>різних</a:t>
          </a:r>
          <a:r>
            <a:rPr lang="ru-RU" dirty="0" smtClean="0"/>
            <a:t> </a:t>
          </a:r>
          <a:r>
            <a:rPr lang="ru-RU" dirty="0" err="1" smtClean="0"/>
            <a:t>етапах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та </a:t>
          </a:r>
          <a:r>
            <a:rPr lang="ru-RU" dirty="0" err="1" smtClean="0"/>
            <a:t>самостійну</a:t>
          </a:r>
          <a:r>
            <a:rPr lang="ru-RU" dirty="0" smtClean="0"/>
            <a:t> роботу </a:t>
          </a:r>
          <a:r>
            <a:rPr lang="ru-RU" dirty="0" err="1" smtClean="0"/>
            <a:t>учнів</a:t>
          </a:r>
          <a:r>
            <a:rPr lang="ru-RU" dirty="0" smtClean="0"/>
            <a:t> </a:t>
          </a:r>
          <a:r>
            <a:rPr lang="ru-RU" dirty="0" err="1" smtClean="0"/>
            <a:t>з</a:t>
          </a:r>
          <a:r>
            <a:rPr lang="ru-RU" dirty="0" smtClean="0"/>
            <a:t> </a:t>
          </a:r>
          <a:r>
            <a:rPr lang="ru-RU" dirty="0" err="1" smtClean="0"/>
            <a:t>матеріалами</a:t>
          </a:r>
          <a:r>
            <a:rPr lang="ru-RU" dirty="0" smtClean="0"/>
            <a:t>, </a:t>
          </a:r>
          <a:r>
            <a:rPr lang="ru-RU" dirty="0" err="1" smtClean="0"/>
            <a:t>розміщеними</a:t>
          </a:r>
          <a:r>
            <a:rPr lang="ru-RU" dirty="0" smtClean="0"/>
            <a:t> в </a:t>
          </a:r>
          <a:r>
            <a:rPr lang="ru-RU" dirty="0" err="1" smtClean="0"/>
            <a:t>мережі</a:t>
          </a:r>
          <a:r>
            <a:rPr lang="ru-RU" dirty="0" smtClean="0"/>
            <a:t>.</a:t>
          </a:r>
          <a:endParaRPr lang="ru-RU" dirty="0"/>
        </a:p>
      </dgm:t>
    </dgm:pt>
    <dgm:pt modelId="{BEDFAEE1-5DF9-4782-8BC8-3678857E6105}" type="parTrans" cxnId="{94ED1609-5EF8-4775-905C-CDA59454B5B5}">
      <dgm:prSet/>
      <dgm:spPr/>
      <dgm:t>
        <a:bodyPr/>
        <a:lstStyle/>
        <a:p>
          <a:endParaRPr lang="ru-RU"/>
        </a:p>
      </dgm:t>
    </dgm:pt>
    <dgm:pt modelId="{8D9CFAD0-8DCD-4B7D-90F6-541BC039D27E}" type="sibTrans" cxnId="{94ED1609-5EF8-4775-905C-CDA59454B5B5}">
      <dgm:prSet/>
      <dgm:spPr/>
      <dgm:t>
        <a:bodyPr/>
        <a:lstStyle/>
        <a:p>
          <a:endParaRPr lang="ru-RU"/>
        </a:p>
      </dgm:t>
    </dgm:pt>
    <dgm:pt modelId="{DDD435B0-7AAD-4A2D-82A7-ECB5530AB485}" type="pres">
      <dgm:prSet presAssocID="{A15932D7-A884-4522-BB83-FB48822B484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ECF525-291D-42A0-B074-2811ED8AFE98}" type="pres">
      <dgm:prSet presAssocID="{A6B0D5E4-2E05-4DCD-B538-67CFF4A01C4A}" presName="comp" presStyleCnt="0"/>
      <dgm:spPr/>
    </dgm:pt>
    <dgm:pt modelId="{98B70BB3-1095-4DEB-9D05-3899B855F3E1}" type="pres">
      <dgm:prSet presAssocID="{A6B0D5E4-2E05-4DCD-B538-67CFF4A01C4A}" presName="box" presStyleLbl="node1" presStyleIdx="0" presStyleCnt="1"/>
      <dgm:spPr/>
      <dgm:t>
        <a:bodyPr/>
        <a:lstStyle/>
        <a:p>
          <a:endParaRPr lang="ru-RU"/>
        </a:p>
      </dgm:t>
    </dgm:pt>
    <dgm:pt modelId="{943D7D36-2868-4933-A28C-6370D968BA99}" type="pres">
      <dgm:prSet presAssocID="{A6B0D5E4-2E05-4DCD-B538-67CFF4A01C4A}" presName="img" presStyleLbl="fgImgPlace1" presStyleIdx="0" presStyleCnt="1"/>
      <dgm:spPr/>
    </dgm:pt>
    <dgm:pt modelId="{62D7344D-E405-4C9C-A146-C2D46A332DA3}" type="pres">
      <dgm:prSet presAssocID="{A6B0D5E4-2E05-4DCD-B538-67CFF4A01C4A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76173C-7C70-49E2-AB29-DB402E3D1663}" type="presOf" srcId="{E11FD61C-A20F-4C50-89BE-C8D7C83B4D27}" destId="{62D7344D-E405-4C9C-A146-C2D46A332DA3}" srcOrd="1" destOrd="1" presId="urn:microsoft.com/office/officeart/2005/8/layout/vList4"/>
    <dgm:cxn modelId="{2CEDEBD6-39C8-4234-8108-C2337C7353F4}" type="presOf" srcId="{A15932D7-A884-4522-BB83-FB48822B4842}" destId="{DDD435B0-7AAD-4A2D-82A7-ECB5530AB485}" srcOrd="0" destOrd="0" presId="urn:microsoft.com/office/officeart/2005/8/layout/vList4"/>
    <dgm:cxn modelId="{4DAFE3B9-A3F1-4C95-BE82-0D51A479B7F2}" type="presOf" srcId="{A6B0D5E4-2E05-4DCD-B538-67CFF4A01C4A}" destId="{62D7344D-E405-4C9C-A146-C2D46A332DA3}" srcOrd="1" destOrd="0" presId="urn:microsoft.com/office/officeart/2005/8/layout/vList4"/>
    <dgm:cxn modelId="{B1A9BD8B-3F3D-42D8-A440-1BAB51E94928}" srcId="{A15932D7-A884-4522-BB83-FB48822B4842}" destId="{A6B0D5E4-2E05-4DCD-B538-67CFF4A01C4A}" srcOrd="0" destOrd="0" parTransId="{A0049450-2A43-454B-A426-B95307D5AA4A}" sibTransId="{8FD72B92-2C27-4C1B-B298-84AA77730FB6}"/>
    <dgm:cxn modelId="{5DDCBC70-8817-4086-8AED-32AC345EBDCD}" type="presOf" srcId="{A6B0D5E4-2E05-4DCD-B538-67CFF4A01C4A}" destId="{98B70BB3-1095-4DEB-9D05-3899B855F3E1}" srcOrd="0" destOrd="0" presId="urn:microsoft.com/office/officeart/2005/8/layout/vList4"/>
    <dgm:cxn modelId="{94ED1609-5EF8-4775-905C-CDA59454B5B5}" srcId="{A6B0D5E4-2E05-4DCD-B538-67CFF4A01C4A}" destId="{E11FD61C-A20F-4C50-89BE-C8D7C83B4D27}" srcOrd="0" destOrd="0" parTransId="{BEDFAEE1-5DF9-4782-8BC8-3678857E6105}" sibTransId="{8D9CFAD0-8DCD-4B7D-90F6-541BC039D27E}"/>
    <dgm:cxn modelId="{ED70AF02-A7EA-4B69-9945-31917AB9E624}" type="presOf" srcId="{E11FD61C-A20F-4C50-89BE-C8D7C83B4D27}" destId="{98B70BB3-1095-4DEB-9D05-3899B855F3E1}" srcOrd="0" destOrd="1" presId="urn:microsoft.com/office/officeart/2005/8/layout/vList4"/>
    <dgm:cxn modelId="{F9C94B20-CC08-4515-98B8-0BA54C6AC3C9}" type="presParOf" srcId="{DDD435B0-7AAD-4A2D-82A7-ECB5530AB485}" destId="{8FECF525-291D-42A0-B074-2811ED8AFE98}" srcOrd="0" destOrd="0" presId="urn:microsoft.com/office/officeart/2005/8/layout/vList4"/>
    <dgm:cxn modelId="{F3AF9E5B-8810-4F61-A0D1-A69BA2151D50}" type="presParOf" srcId="{8FECF525-291D-42A0-B074-2811ED8AFE98}" destId="{98B70BB3-1095-4DEB-9D05-3899B855F3E1}" srcOrd="0" destOrd="0" presId="urn:microsoft.com/office/officeart/2005/8/layout/vList4"/>
    <dgm:cxn modelId="{5C97712A-5FB2-4AA1-8612-9927B3DDB0DE}" type="presParOf" srcId="{8FECF525-291D-42A0-B074-2811ED8AFE98}" destId="{943D7D36-2868-4933-A28C-6370D968BA99}" srcOrd="1" destOrd="0" presId="urn:microsoft.com/office/officeart/2005/8/layout/vList4"/>
    <dgm:cxn modelId="{FB37C435-812A-4652-8CBD-ACF861F17280}" type="presParOf" srcId="{8FECF525-291D-42A0-B074-2811ED8AFE98}" destId="{62D7344D-E405-4C9C-A146-C2D46A332DA3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30D2FC-A262-4BBD-B297-BBC42F905466}" type="datetimeFigureOut">
              <a:rPr lang="ru-RU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C8BDB7-62B4-4BB5-A2D1-68BC3B9DA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257F-7798-4CA9-9034-464804105FE0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F3D8E-A528-4562-BF84-3A1D8370E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7523-6DB5-41A3-AF4C-CCEDC19F6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AFCC6-CD95-48BF-8B3E-755518BEE5CF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2D15-66EE-495E-B454-857001A12AF7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F932A93-70C8-4A53-8745-57C79F58A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D43D-0779-42C5-A2C3-EFADDB96E38D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8AEF0-13DB-4167-98F1-39132C8B1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790B8-978F-4690-82AD-0248112DE948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64D92FE4-2752-4DA2-9921-6EB35E3C2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F1C60-84A8-4FC7-B13B-FC00E24255E5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D4C54-9399-4042-ADB3-4CCFA33CF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ADF7B-B1F0-4E50-94B3-27C79E95BA07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03ACF25-8718-4593-8E60-A9BC737395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6C1DF72-89BF-44CC-A903-8A3AA78AE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C5B7A-C8DE-46C9-9A1A-38F7A580815E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542D5-0D4F-4FAD-A2E5-6E367D06F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2C4B-7B28-4C8C-A00D-47489900C4EE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57A5-EDC9-4991-BDD6-D5D9A5332BFA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EFB4A-0C5A-4C51-B858-99EBA4192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E1A1682-1584-40A6-A13A-3A35C65E4026}" type="datetime1">
              <a:rPr lang="uk-UA"/>
              <a:pPr>
                <a:defRPr/>
              </a:pPr>
              <a:t>14.04.2014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СЗОШ № 8 м.Хмельницького.  Кравчук Г.Т.</a:t>
            </a: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smtClean="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5BBF34-FA02-48F6-80A5-7E8AF595DE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va.info/" TargetMode="External"/><Relationship Id="rId2" Type="http://schemas.openxmlformats.org/officeDocument/2006/relationships/hyperlink" Target="http://liknep.com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zbornyk.org.ua/" TargetMode="External"/><Relationship Id="rId2" Type="http://schemas.openxmlformats.org/officeDocument/2006/relationships/hyperlink" Target="http://www.slovnyk.net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ydoc.edu.ru/" TargetMode="External"/><Relationship Id="rId2" Type="http://schemas.openxmlformats.org/officeDocument/2006/relationships/hyperlink" Target="http://www.improvisus.com/ua/history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7wonders.worldstreasure.com/" TargetMode="External"/><Relationship Id="rId2" Type="http://schemas.openxmlformats.org/officeDocument/2006/relationships/hyperlink" Target="http://7chudes.in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com/" TargetMode="External"/><Relationship Id="rId2" Type="http://schemas.openxmlformats.org/officeDocument/2006/relationships/hyperlink" Target="http://svit.ukrinform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earth.google.com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ikimapia.org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panoramio.com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rlib.com.ua/" TargetMode="External"/><Relationship Id="rId2" Type="http://schemas.openxmlformats.org/officeDocument/2006/relationships/hyperlink" Target="http://www.e-olimp.com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rfodu.ru/" TargetMode="External"/><Relationship Id="rId2" Type="http://schemas.openxmlformats.org/officeDocument/2006/relationships/hyperlink" Target="http://www.kangaroo.com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nc.gov.ua/" TargetMode="External"/><Relationship Id="rId2" Type="http://schemas.openxmlformats.org/officeDocument/2006/relationships/hyperlink" Target="http://www.man.gov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ru/" TargetMode="External"/><Relationship Id="rId2" Type="http://schemas.openxmlformats.org/officeDocument/2006/relationships/hyperlink" Target="http://ostriv.in.ua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bs.km.ua/" TargetMode="External"/><Relationship Id="rId2" Type="http://schemas.openxmlformats.org/officeDocument/2006/relationships/hyperlink" Target="http://www.olymp.vinnica.ua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allinf.at.ua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internet4classrooms.com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vita.org.ua/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://www.mon.gov.ua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hyperlink" Target="http://www.eduwiki.uran.net.ua/" TargetMode="External"/><Relationship Id="rId4" Type="http://schemas.openxmlformats.org/officeDocument/2006/relationships/hyperlink" Target="http://osvita.ua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svita.u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hyperlink" Target="http://www.eduwiki.uran.net.u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org.ua/" TargetMode="External"/><Relationship Id="rId2" Type="http://schemas.openxmlformats.org/officeDocument/2006/relationships/hyperlink" Target="http://www.ukrlib.com.ua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book.ru/" TargetMode="External"/><Relationship Id="rId2" Type="http://schemas.openxmlformats.org/officeDocument/2006/relationships/hyperlink" Target="http://uk.wikipedia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hyperlink" Target="http://www.wdl.org/ru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wdl.org/r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p.bdpu.org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uk.wikipedia.org/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meta.wikimedia.org/" TargetMode="External"/><Relationship Id="rId3" Type="http://schemas.openxmlformats.org/officeDocument/2006/relationships/hyperlink" Target="http://uk.wikibooks.org/" TargetMode="External"/><Relationship Id="rId7" Type="http://schemas.openxmlformats.org/officeDocument/2006/relationships/hyperlink" Target="http://commons.wikimedia.org/" TargetMode="External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k.wikinews.org/" TargetMode="External"/><Relationship Id="rId5" Type="http://schemas.openxmlformats.org/officeDocument/2006/relationships/hyperlink" Target="http://species.wikimedia.org/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://uk.wikiquote.org/" TargetMode="External"/><Relationship Id="rId9" Type="http://schemas.openxmlformats.org/officeDocument/2006/relationships/hyperlink" Target="http://ua.wikimedia.org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meta.wikimedia.org/" TargetMode="External"/><Relationship Id="rId3" Type="http://schemas.openxmlformats.org/officeDocument/2006/relationships/hyperlink" Target="http://uk.wikibooks.org/" TargetMode="External"/><Relationship Id="rId7" Type="http://schemas.openxmlformats.org/officeDocument/2006/relationships/hyperlink" Target="http://commons.wikimedia.org/" TargetMode="External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k.wikinews.org/" TargetMode="External"/><Relationship Id="rId5" Type="http://schemas.openxmlformats.org/officeDocument/2006/relationships/hyperlink" Target="http://species.wikimedia.org/" TargetMode="External"/><Relationship Id="rId4" Type="http://schemas.openxmlformats.org/officeDocument/2006/relationships/hyperlink" Target="http://uk.wikiquote.org/" TargetMode="External"/><Relationship Id="rId9" Type="http://schemas.openxmlformats.org/officeDocument/2006/relationships/hyperlink" Target="http://ua.wikimedia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uk.wiktionary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hyperlink" Target="http://uk.wikibooks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pecies.wikimedia.org/" TargetMode="External"/><Relationship Id="rId2" Type="http://schemas.openxmlformats.org/officeDocument/2006/relationships/hyperlink" Target="http://uk.wikiquote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" TargetMode="External"/><Relationship Id="rId2" Type="http://schemas.openxmlformats.org/officeDocument/2006/relationships/hyperlink" Target="http://uk.wikinews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a.wikimedia.org/" TargetMode="External"/><Relationship Id="rId2" Type="http://schemas.openxmlformats.org/officeDocument/2006/relationships/hyperlink" Target="http://meta.wikimedia.org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physics.nad.ru/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2.ukrintschool.org.ua/moodle" TargetMode="External"/><Relationship Id="rId2" Type="http://schemas.openxmlformats.org/officeDocument/2006/relationships/hyperlink" Target="http://dl.kharkiv.ed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l.sumdu.edu.ua/" TargetMode="External"/><Relationship Id="rId2" Type="http://schemas.openxmlformats.org/officeDocument/2006/relationships/hyperlink" Target="http://www.testportal.org.ua/dl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essons-tva.info/" TargetMode="External"/><Relationship Id="rId5" Type="http://schemas.openxmlformats.org/officeDocument/2006/relationships/hyperlink" Target="http://www.it-study.ru/" TargetMode="External"/><Relationship Id="rId4" Type="http://schemas.openxmlformats.org/officeDocument/2006/relationships/hyperlink" Target="http://dl.kpi.kharkov.ua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it-study.ru/" TargetMode="External"/><Relationship Id="rId4" Type="http://schemas.openxmlformats.org/officeDocument/2006/relationships/hyperlink" Target="http://lessons-tva.info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stportal.org.ua/dls" TargetMode="External"/><Relationship Id="rId2" Type="http://schemas.openxmlformats.org/officeDocument/2006/relationships/hyperlink" Target="http://dl.sumdu.edu.ua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dl.kharkiv.edu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ormula.co.ua/" TargetMode="External"/><Relationship Id="rId4" Type="http://schemas.openxmlformats.org/officeDocument/2006/relationships/hyperlink" Target="http://math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webmath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hyperlink" Target="http://www.chemportal.org.u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hemistry.ru/" TargetMode="External"/><Relationship Id="rId2" Type="http://schemas.openxmlformats.org/officeDocument/2006/relationships/hyperlink" Target="http://maratakm.narod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logy.org.ua/" TargetMode="External"/><Relationship Id="rId2" Type="http://schemas.openxmlformats.org/officeDocument/2006/relationships/hyperlink" Target="http://www.xumuk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ovamova.com.ua/" TargetMode="External"/><Relationship Id="rId2" Type="http://schemas.openxmlformats.org/officeDocument/2006/relationships/hyperlink" Target="http://biology.ru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643938" cy="1928813"/>
          </a:xfrm>
        </p:spPr>
        <p:txBody>
          <a:bodyPr/>
          <a:lstStyle/>
          <a:p>
            <a:r>
              <a:rPr lang="uk-UA" sz="3600" smtClean="0"/>
              <a:t> Навчання в Інтернеті</a:t>
            </a:r>
            <a:endParaRPr lang="ru-RU" sz="360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933A9-874E-4902-8F6E-41633ABC1422}" type="slidenum">
              <a:rPr lang="ru-RU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51EAB-35C4-4F54-BB47-D1F67980E977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Український</a:t>
            </a:r>
            <a:r>
              <a:rPr lang="ru-RU" sz="2400" dirty="0"/>
              <a:t> </a:t>
            </a:r>
            <a:r>
              <a:rPr lang="ru-RU" sz="2400" dirty="0" err="1"/>
              <a:t>Лікнеп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 err="1">
                <a:hlinkClick r:id="rId2"/>
              </a:rPr>
              <a:t>liknep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com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ua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Лінгвістичний</a:t>
            </a:r>
            <a:r>
              <a:rPr lang="ru-RU" sz="2400" dirty="0"/>
              <a:t> портал </a:t>
            </a:r>
            <a:r>
              <a:rPr lang="en-US" sz="2400" dirty="0" err="1"/>
              <a:t>Mova</a:t>
            </a:r>
            <a:r>
              <a:rPr lang="ru-RU" sz="2400" dirty="0"/>
              <a:t>.</a:t>
            </a:r>
            <a:r>
              <a:rPr lang="en-US" sz="2400" dirty="0"/>
              <a:t>info</a:t>
            </a:r>
            <a:endParaRPr lang="ru-RU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>
                <a:hlinkClick r:id="rId3"/>
              </a:rPr>
              <a:t>www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mova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info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56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943100"/>
            <a:ext cx="4038600" cy="3538538"/>
          </a:xfrm>
        </p:spPr>
      </p:pic>
      <p:pic>
        <p:nvPicPr>
          <p:cNvPr id="256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16100"/>
            <a:ext cx="4038600" cy="3792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7FFA6-AE7F-4423-8A60-7BF8904334CF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/>
              <a:t>Портал 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мови</a:t>
            </a:r>
            <a:r>
              <a:rPr lang="ru-RU" sz="2400" dirty="0"/>
              <a:t> та </a:t>
            </a:r>
            <a:r>
              <a:rPr lang="ru-RU" sz="2400" dirty="0" err="1"/>
              <a:t>культури</a:t>
            </a:r>
            <a:r>
              <a:rPr lang="ru-RU" sz="2400" dirty="0"/>
              <a:t> Словник.</a:t>
            </a:r>
            <a:r>
              <a:rPr lang="en-US" sz="2400" dirty="0"/>
              <a:t>net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>
                <a:hlinkClick r:id="rId2"/>
              </a:rPr>
              <a:t>www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slovnyk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net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Історії</a:t>
            </a:r>
            <a:r>
              <a:rPr lang="ru-RU" sz="2400" dirty="0"/>
              <a:t> та </a:t>
            </a:r>
            <a:r>
              <a:rPr lang="ru-RU" sz="2400" dirty="0" err="1"/>
              <a:t>географії</a:t>
            </a:r>
            <a:r>
              <a:rPr lang="ru-RU" sz="2400" dirty="0"/>
              <a:t> - </a:t>
            </a:r>
            <a:r>
              <a:rPr lang="ru-RU" sz="2400" dirty="0" err="1"/>
              <a:t>Ізборник</a:t>
            </a:r>
            <a:r>
              <a:rPr lang="ru-RU" sz="2400" dirty="0"/>
              <a:t> 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 err="1">
                <a:hlinkClick r:id="rId3"/>
              </a:rPr>
              <a:t>izbornyk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org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ua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66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12925"/>
            <a:ext cx="4038600" cy="3798888"/>
          </a:xfrm>
        </p:spPr>
      </p:pic>
      <p:pic>
        <p:nvPicPr>
          <p:cNvPr id="2663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25625"/>
            <a:ext cx="4038600" cy="377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1D25D-3ED7-4211-B4E8-F01DC3EC09C7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2400" dirty="0"/>
              <a:t>U</a:t>
            </a:r>
            <a:r>
              <a:rPr lang="ru-RU" sz="2400" dirty="0" err="1"/>
              <a:t>А.Ромч</a:t>
            </a:r>
            <a:r>
              <a:rPr lang="uk-UA" sz="2400" dirty="0" err="1"/>
              <a:t>ик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>
                <a:hlinkClick r:id="rId2"/>
              </a:rPr>
              <a:t>www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improvisus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com</a:t>
            </a:r>
            <a:r>
              <a:rPr lang="ru-RU" sz="2400" u="sng" dirty="0">
                <a:hlinkClick r:id="rId2"/>
              </a:rPr>
              <a:t>/</a:t>
            </a:r>
            <a:r>
              <a:rPr lang="en-US" sz="2400" u="sng" dirty="0" err="1">
                <a:hlinkClick r:id="rId2"/>
              </a:rPr>
              <a:t>ua</a:t>
            </a:r>
            <a:r>
              <a:rPr lang="ru-RU" sz="2400" u="sng" dirty="0">
                <a:hlinkClick r:id="rId2"/>
              </a:rPr>
              <a:t>/</a:t>
            </a:r>
            <a:r>
              <a:rPr lang="en-US" sz="2400" u="sng" dirty="0">
                <a:hlinkClick r:id="rId2"/>
              </a:rPr>
              <a:t>history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Російський</a:t>
            </a:r>
            <a:r>
              <a:rPr lang="ru-RU" sz="2400" dirty="0"/>
              <a:t> </a:t>
            </a:r>
            <a:r>
              <a:rPr lang="ru-RU" sz="2400" dirty="0" err="1"/>
              <a:t>загальноосвітній</a:t>
            </a:r>
            <a:r>
              <a:rPr lang="ru-RU" sz="2400" dirty="0"/>
              <a:t> портал) 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 err="1">
                <a:hlinkClick r:id="rId3"/>
              </a:rPr>
              <a:t>historydoc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edu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ru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76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09750"/>
            <a:ext cx="4038600" cy="3805238"/>
          </a:xfrm>
        </p:spPr>
      </p:pic>
      <p:pic>
        <p:nvPicPr>
          <p:cNvPr id="276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936750"/>
            <a:ext cx="4038600" cy="3551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96900-50FB-41C8-BB69-8435181A4BD6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/>
              <a:t>7 чудес </a:t>
            </a:r>
            <a:r>
              <a:rPr lang="ru-RU" sz="2400" dirty="0" err="1"/>
              <a:t>України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://7</a:t>
            </a:r>
            <a:r>
              <a:rPr lang="en-US" sz="2400" u="sng" dirty="0" err="1">
                <a:hlinkClick r:id="rId2"/>
              </a:rPr>
              <a:t>chudes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in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ua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214313"/>
            <a:ext cx="4500562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900" dirty="0"/>
              <a:t>7 чудес </a:t>
            </a:r>
            <a:r>
              <a:rPr lang="ru-RU" sz="1900" dirty="0" err="1"/>
              <a:t>світу</a:t>
            </a:r>
            <a:r>
              <a:rPr lang="ru-RU" sz="1900" dirty="0"/>
              <a:t> (</a:t>
            </a:r>
            <a:r>
              <a:rPr lang="en-US" sz="1900" u="sng" dirty="0">
                <a:hlinkClick r:id="rId3"/>
              </a:rPr>
              <a:t>http</a:t>
            </a:r>
            <a:r>
              <a:rPr lang="ru-RU" sz="1900" u="sng" dirty="0">
                <a:hlinkClick r:id="rId3"/>
              </a:rPr>
              <a:t>://7</a:t>
            </a:r>
            <a:r>
              <a:rPr lang="en-US" sz="1900" u="sng" dirty="0">
                <a:hlinkClick r:id="rId3"/>
              </a:rPr>
              <a:t>wonders</a:t>
            </a:r>
            <a:r>
              <a:rPr lang="ru-RU" sz="1900" u="sng" dirty="0">
                <a:hlinkClick r:id="rId3"/>
              </a:rPr>
              <a:t>.</a:t>
            </a:r>
            <a:r>
              <a:rPr lang="en-US" sz="1900" u="sng" dirty="0" err="1">
                <a:hlinkClick r:id="rId3"/>
              </a:rPr>
              <a:t>worldstreasure</a:t>
            </a:r>
            <a:r>
              <a:rPr lang="ru-RU" sz="1900" u="sng" dirty="0">
                <a:hlinkClick r:id="rId3"/>
              </a:rPr>
              <a:t>.</a:t>
            </a:r>
            <a:r>
              <a:rPr lang="en-US" sz="1900" u="sng" dirty="0">
                <a:hlinkClick r:id="rId3"/>
              </a:rPr>
              <a:t>com</a:t>
            </a:r>
            <a:r>
              <a:rPr lang="ru-RU" sz="1900" dirty="0"/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900" i="1" dirty="0"/>
              <a:t>Реконструкція сайту</a:t>
            </a:r>
            <a:endParaRPr lang="ru-RU" sz="1900" i="1" dirty="0"/>
          </a:p>
        </p:txBody>
      </p:sp>
      <p:pic>
        <p:nvPicPr>
          <p:cNvPr id="286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98650"/>
            <a:ext cx="4038600" cy="3627438"/>
          </a:xfrm>
        </p:spPr>
      </p:pic>
      <p:pic>
        <p:nvPicPr>
          <p:cNvPr id="286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82775"/>
            <a:ext cx="4038600" cy="3659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DA59-B9CB-4144-AD06-EFE06B1341FE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Країни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 err="1">
                <a:hlinkClick r:id="rId2"/>
              </a:rPr>
              <a:t>svit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ukrinform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ua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214313"/>
            <a:ext cx="4357687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Карти</a:t>
            </a:r>
            <a:r>
              <a:rPr lang="ru-RU" sz="2000" dirty="0"/>
              <a:t> </a:t>
            </a:r>
            <a:r>
              <a:rPr lang="en-US" sz="2000" dirty="0"/>
              <a:t>Google</a:t>
            </a:r>
            <a:r>
              <a:rPr lang="ru-RU" sz="2000" dirty="0"/>
              <a:t> (</a:t>
            </a:r>
            <a:r>
              <a:rPr lang="en-US" sz="2000" u="sng" dirty="0">
                <a:hlinkClick r:id="rId3"/>
              </a:rPr>
              <a:t>http</a:t>
            </a:r>
            <a:r>
              <a:rPr lang="ru-RU" sz="2000" u="sng" dirty="0">
                <a:hlinkClick r:id="rId3"/>
              </a:rPr>
              <a:t>://</a:t>
            </a:r>
            <a:r>
              <a:rPr lang="en-US" sz="2000" u="sng" dirty="0">
                <a:hlinkClick r:id="rId3"/>
              </a:rPr>
              <a:t>maps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 err="1">
                <a:hlinkClick r:id="rId3"/>
              </a:rPr>
              <a:t>google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>
                <a:hlinkClick r:id="rId3"/>
              </a:rPr>
              <a:t>com</a:t>
            </a:r>
            <a:r>
              <a:rPr lang="ru-RU" sz="2000" dirty="0"/>
              <a:t>)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985838"/>
          </a:xfrm>
        </p:spPr>
        <p:txBody>
          <a:bodyPr>
            <a:normAutofit fontScale="700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карти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супутникові</a:t>
            </a:r>
            <a:r>
              <a:rPr lang="ru-RU" dirty="0" smtClean="0"/>
              <a:t> </a:t>
            </a:r>
            <a:r>
              <a:rPr lang="ru-RU" dirty="0" err="1" smtClean="0"/>
              <a:t>фотографії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,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масштабу перегляду та </a:t>
            </a:r>
            <a:r>
              <a:rPr lang="ru-RU" dirty="0" err="1" smtClean="0"/>
              <a:t>пошуку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97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95475"/>
            <a:ext cx="4038600" cy="3633788"/>
          </a:xfrm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2428875"/>
            <a:ext cx="4038600" cy="3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1C667-C6D3-4834-867C-9D863285229E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428875" y="357188"/>
            <a:ext cx="4357688" cy="642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Google Earth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772025"/>
          </a:xfrm>
        </p:spPr>
        <p:txBody>
          <a:bodyPr>
            <a:normAutofit fontScale="77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Google Earth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earth</a:t>
            </a:r>
            <a:r>
              <a:rPr lang="ru-RU" dirty="0" smtClean="0"/>
              <a:t> - Земля)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earth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google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dirty="0" smtClean="0"/>
              <a:t>) - сайт на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безкоштовно</a:t>
            </a:r>
            <a:r>
              <a:rPr lang="ru-RU" dirty="0" smtClean="0"/>
              <a:t>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встановити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комп'ютері</a:t>
            </a:r>
            <a:r>
              <a:rPr lang="ru-RU" dirty="0" smtClean="0"/>
              <a:t> </a:t>
            </a:r>
            <a:r>
              <a:rPr lang="ru-RU" dirty="0" err="1" smtClean="0"/>
              <a:t>програму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моделює</a:t>
            </a:r>
            <a:r>
              <a:rPr lang="ru-RU" dirty="0" smtClean="0"/>
              <a:t> </a:t>
            </a:r>
            <a:r>
              <a:rPr lang="ru-RU" dirty="0" err="1" smtClean="0"/>
              <a:t>тривимірне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можливістю</a:t>
            </a:r>
            <a:r>
              <a:rPr lang="ru-RU" dirty="0" smtClean="0"/>
              <a:t> </a:t>
            </a:r>
            <a:r>
              <a:rPr lang="ru-RU" dirty="0" err="1" smtClean="0"/>
              <a:t>вибору</a:t>
            </a:r>
            <a:r>
              <a:rPr lang="ru-RU" dirty="0" smtClean="0"/>
              <a:t> для детального перегляду </a:t>
            </a:r>
            <a:r>
              <a:rPr lang="ru-RU" dirty="0" err="1" smtClean="0"/>
              <a:t>мапи</a:t>
            </a:r>
            <a:r>
              <a:rPr lang="ru-RU" dirty="0" smtClean="0"/>
              <a:t> та </a:t>
            </a:r>
            <a:r>
              <a:rPr lang="ru-RU" dirty="0" err="1" smtClean="0"/>
              <a:t>супутникових</a:t>
            </a:r>
            <a:r>
              <a:rPr lang="ru-RU" dirty="0" smtClean="0"/>
              <a:t> </a:t>
            </a:r>
            <a:r>
              <a:rPr lang="ru-RU" dirty="0" err="1" smtClean="0"/>
              <a:t>фотографій</a:t>
            </a:r>
            <a:r>
              <a:rPr lang="ru-RU" dirty="0" smtClean="0"/>
              <a:t> </a:t>
            </a:r>
            <a:r>
              <a:rPr lang="ru-RU" dirty="0" err="1" smtClean="0"/>
              <a:t>певної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компоненти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</a:t>
            </a:r>
            <a:r>
              <a:rPr lang="ru-RU" dirty="0" err="1" smtClean="0"/>
              <a:t>моделюють</a:t>
            </a:r>
            <a:r>
              <a:rPr lang="ru-RU" dirty="0" smtClean="0"/>
              <a:t> </a:t>
            </a:r>
            <a:r>
              <a:rPr lang="ru-RU" dirty="0" err="1" smtClean="0"/>
              <a:t>зображення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,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 smtClean="0"/>
              <a:t>відомості</a:t>
            </a:r>
            <a:r>
              <a:rPr lang="ru-RU" dirty="0" smtClean="0"/>
              <a:t> про дно та </a:t>
            </a:r>
            <a:r>
              <a:rPr lang="ru-RU" dirty="0" err="1" smtClean="0"/>
              <a:t>поверхню</a:t>
            </a:r>
            <a:r>
              <a:rPr lang="ru-RU" dirty="0" smtClean="0"/>
              <a:t> </a:t>
            </a:r>
            <a:r>
              <a:rPr lang="ru-RU" dirty="0" err="1" smtClean="0"/>
              <a:t>океанів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</a:t>
            </a:r>
            <a:r>
              <a:rPr lang="ru-RU" dirty="0" err="1" smtClean="0"/>
              <a:t>відеоматеріали</a:t>
            </a:r>
            <a:r>
              <a:rPr lang="ru-RU" dirty="0" smtClean="0"/>
              <a:t> про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та </a:t>
            </a:r>
            <a:r>
              <a:rPr lang="ru-RU" dirty="0" err="1" smtClean="0"/>
              <a:t>планети</a:t>
            </a:r>
            <a:r>
              <a:rPr lang="ru-RU" dirty="0" smtClean="0"/>
              <a:t> Марс</a:t>
            </a:r>
            <a:endParaRPr lang="ru-RU" dirty="0"/>
          </a:p>
        </p:txBody>
      </p:sp>
      <p:pic>
        <p:nvPicPr>
          <p:cNvPr id="307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1625" y="1881188"/>
            <a:ext cx="4038600" cy="3662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87C4A-CFC9-4981-9CA9-08C0C7B88797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500313" y="357188"/>
            <a:ext cx="4357687" cy="642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WikiMapia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772025"/>
          </a:xfrm>
        </p:spPr>
        <p:txBody>
          <a:bodyPr>
            <a:normAutofit fontScale="925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err="1" smtClean="0"/>
              <a:t>WikiMapia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wikimapia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 - проект,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поєднує</a:t>
            </a:r>
            <a:r>
              <a:rPr lang="ru-RU" dirty="0" smtClean="0"/>
              <a:t> </a:t>
            </a:r>
            <a:r>
              <a:rPr lang="ru-RU" dirty="0" err="1" smtClean="0"/>
              <a:t>Карти</a:t>
            </a:r>
            <a:r>
              <a:rPr lang="ru-RU" dirty="0" smtClean="0"/>
              <a:t> </a:t>
            </a:r>
            <a:r>
              <a:rPr lang="en-US" dirty="0" smtClean="0"/>
              <a:t>Google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технологією</a:t>
            </a:r>
            <a:r>
              <a:rPr lang="ru-RU" dirty="0" smtClean="0"/>
              <a:t> </a:t>
            </a:r>
            <a:r>
              <a:rPr lang="ru-RU" dirty="0" err="1" smtClean="0"/>
              <a:t>ВікіВікі</a:t>
            </a:r>
            <a:r>
              <a:rPr lang="ru-RU" dirty="0" smtClean="0"/>
              <a:t> (</a:t>
            </a:r>
            <a:r>
              <a:rPr lang="ru-RU" dirty="0" err="1" smtClean="0"/>
              <a:t>гавайське</a:t>
            </a:r>
            <a:r>
              <a:rPr lang="ru-RU" i="1" dirty="0" smtClean="0"/>
              <a:t> </a:t>
            </a:r>
            <a:r>
              <a:rPr lang="en-US" i="1" dirty="0" err="1" smtClean="0"/>
              <a:t>wikiwiki</a:t>
            </a:r>
            <a:r>
              <a:rPr lang="ru-RU" dirty="0" smtClean="0"/>
              <a:t> - </a:t>
            </a:r>
            <a:r>
              <a:rPr lang="ru-RU" dirty="0" err="1" smtClean="0"/>
              <a:t>швидко-швидко</a:t>
            </a:r>
            <a:r>
              <a:rPr lang="ru-RU" dirty="0" smtClean="0"/>
              <a:t>) </a:t>
            </a:r>
            <a:r>
              <a:rPr lang="ru-RU" dirty="0" err="1" smtClean="0"/>
              <a:t>колективного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гіпертекстових</a:t>
            </a:r>
            <a:r>
              <a:rPr lang="ru-RU" dirty="0" smtClean="0"/>
              <a:t> </a:t>
            </a:r>
            <a:r>
              <a:rPr lang="ru-RU" dirty="0" err="1" smtClean="0"/>
              <a:t>документів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Проект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позначити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та </a:t>
            </a:r>
            <a:r>
              <a:rPr lang="ru-RU" dirty="0" err="1" smtClean="0"/>
              <a:t>описати</a:t>
            </a:r>
            <a:r>
              <a:rPr lang="ru-RU" dirty="0" smtClean="0"/>
              <a:t> </a:t>
            </a:r>
            <a:r>
              <a:rPr lang="ru-RU" dirty="0" err="1" smtClean="0"/>
              <a:t>об'єкти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endParaRPr lang="ru-RU" dirty="0"/>
          </a:p>
        </p:txBody>
      </p:sp>
      <p:pic>
        <p:nvPicPr>
          <p:cNvPr id="317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1625" y="1885950"/>
            <a:ext cx="4038600" cy="3652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EE1D78-4775-4581-97D6-67C572460431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2500313" y="357188"/>
            <a:ext cx="4357687" cy="6429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/>
              <a:t>Panoramio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3438" y="1371600"/>
            <a:ext cx="4195762" cy="4772025"/>
          </a:xfrm>
        </p:spPr>
        <p:txBody>
          <a:bodyPr>
            <a:normAutofit fontScale="925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err="1" smtClean="0"/>
              <a:t>Panoramio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panoramio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dirty="0" smtClean="0"/>
              <a:t>) - </a:t>
            </a:r>
            <a:r>
              <a:rPr lang="ru-RU" dirty="0" err="1" smtClean="0"/>
              <a:t>фотосервіс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завантажувати</a:t>
            </a:r>
            <a:r>
              <a:rPr lang="ru-RU" dirty="0" smtClean="0"/>
              <a:t> на сайт </a:t>
            </a:r>
            <a:r>
              <a:rPr lang="ru-RU" dirty="0" err="1" smtClean="0"/>
              <a:t>власні</a:t>
            </a:r>
            <a:r>
              <a:rPr lang="ru-RU" dirty="0" smtClean="0"/>
              <a:t> </a:t>
            </a:r>
            <a:r>
              <a:rPr lang="ru-RU" dirty="0" err="1" smtClean="0"/>
              <a:t>фотографії</a:t>
            </a:r>
            <a:r>
              <a:rPr lang="ru-RU" dirty="0" smtClean="0"/>
              <a:t>, </a:t>
            </a:r>
            <a:r>
              <a:rPr lang="ru-RU" dirty="0" err="1" smtClean="0"/>
              <a:t>пов'язуючи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певними</a:t>
            </a:r>
            <a:r>
              <a:rPr lang="ru-RU" dirty="0" smtClean="0"/>
              <a:t> </a:t>
            </a:r>
            <a:r>
              <a:rPr lang="ru-RU" dirty="0" err="1" smtClean="0"/>
              <a:t>об'єктами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Реалізована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пошуку</a:t>
            </a:r>
            <a:r>
              <a:rPr lang="ru-RU" dirty="0" smtClean="0"/>
              <a:t> </a:t>
            </a:r>
            <a:r>
              <a:rPr lang="ru-RU" dirty="0" err="1" smtClean="0"/>
              <a:t>об'єктів</a:t>
            </a:r>
            <a:r>
              <a:rPr lang="ru-RU" dirty="0" smtClean="0"/>
              <a:t> на </a:t>
            </a:r>
            <a:r>
              <a:rPr lang="ru-RU" dirty="0" err="1" smtClean="0"/>
              <a:t>карті</a:t>
            </a:r>
            <a:r>
              <a:rPr lang="ru-RU" dirty="0" smtClean="0"/>
              <a:t> та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географічних</a:t>
            </a:r>
            <a:r>
              <a:rPr lang="ru-RU" dirty="0" smtClean="0"/>
              <a:t> координат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27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1625" y="1892300"/>
            <a:ext cx="4038600" cy="3640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FDCB4-5D7C-4749-8522-6C39A6BAF497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Бібліотека</a:t>
            </a:r>
            <a:r>
              <a:rPr lang="ru-RU" sz="2400" dirty="0"/>
              <a:t> </a:t>
            </a:r>
            <a:r>
              <a:rPr lang="ru-RU" sz="2400" dirty="0" err="1"/>
              <a:t>української</a:t>
            </a:r>
            <a:r>
              <a:rPr lang="ru-RU" sz="2400" dirty="0"/>
              <a:t> </a:t>
            </a:r>
            <a:r>
              <a:rPr lang="ru-RU" sz="2400" dirty="0" err="1"/>
              <a:t>літератури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643438" y="142875"/>
            <a:ext cx="4357687" cy="78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E</a:t>
            </a:r>
            <a:r>
              <a:rPr lang="ru-RU" sz="2000" dirty="0"/>
              <a:t>-</a:t>
            </a:r>
            <a:r>
              <a:rPr lang="en-US" sz="2000" dirty="0" err="1"/>
              <a:t>Olimp</a:t>
            </a:r>
            <a:endParaRPr lang="ru-RU" sz="19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786313" y="1500188"/>
            <a:ext cx="4038600" cy="985837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E</a:t>
            </a:r>
            <a:r>
              <a:rPr lang="ru-RU" dirty="0" smtClean="0"/>
              <a:t>-</a:t>
            </a:r>
            <a:r>
              <a:rPr lang="en-US" dirty="0" err="1" smtClean="0"/>
              <a:t>Olimp</a:t>
            </a:r>
            <a:r>
              <a:rPr lang="en-US" dirty="0" smtClean="0"/>
              <a:t> </a:t>
            </a:r>
            <a:r>
              <a:rPr lang="ru-RU" dirty="0" smtClean="0"/>
              <a:t>Система </a:t>
            </a:r>
            <a:r>
              <a:rPr lang="ru-RU" dirty="0" err="1" smtClean="0"/>
              <a:t>підготовки</a:t>
            </a:r>
            <a:r>
              <a:rPr lang="ru-RU" dirty="0" smtClean="0"/>
              <a:t> та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e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err="1" smtClean="0">
                <a:hlinkClick r:id="rId2"/>
              </a:rPr>
              <a:t>olimp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1343025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Підручники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літературні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в </a:t>
            </a:r>
            <a:r>
              <a:rPr lang="ru-RU" dirty="0" err="1" smtClean="0"/>
              <a:t>електронному</a:t>
            </a:r>
            <a:r>
              <a:rPr lang="ru-RU" dirty="0" smtClean="0"/>
              <a:t>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на сайтах </a:t>
            </a:r>
            <a:r>
              <a:rPr lang="ru-RU" dirty="0" err="1" smtClean="0"/>
              <a:t>електронних</a:t>
            </a:r>
            <a:r>
              <a:rPr lang="ru-RU" dirty="0" smtClean="0"/>
              <a:t> </a:t>
            </a:r>
            <a:r>
              <a:rPr lang="ru-RU" dirty="0" err="1" smtClean="0"/>
              <a:t>бібліотек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ukrlib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com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3380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714625"/>
            <a:ext cx="40386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643188"/>
            <a:ext cx="4411663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5A9BE-B573-479C-83CB-EF4403D35B31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Міжнародний</a:t>
            </a:r>
            <a:r>
              <a:rPr lang="ru-RU" sz="2400" dirty="0"/>
              <a:t> </a:t>
            </a:r>
            <a:r>
              <a:rPr lang="ru-RU" sz="2400" dirty="0" err="1"/>
              <a:t>математичний</a:t>
            </a:r>
            <a:r>
              <a:rPr lang="ru-RU" sz="2400" dirty="0"/>
              <a:t> конкурс Кенгуру (</a:t>
            </a:r>
            <a:r>
              <a:rPr lang="en-US" sz="2400" dirty="0">
                <a:hlinkClick r:id="rId2"/>
              </a:rPr>
              <a:t>http</a:t>
            </a:r>
            <a:r>
              <a:rPr lang="ru-RU" sz="2400" dirty="0">
                <a:hlinkClick r:id="rId2"/>
              </a:rPr>
              <a:t>://</a:t>
            </a:r>
            <a:r>
              <a:rPr lang="en-US" sz="2400" u="sng" dirty="0">
                <a:hlinkClick r:id="rId2"/>
              </a:rPr>
              <a:t>www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kangaroo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>
                <a:hlinkClick r:id="rId2"/>
              </a:rPr>
              <a:t>com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ua</a:t>
            </a:r>
            <a:r>
              <a:rPr lang="uk-UA" sz="2400" u="sng" dirty="0"/>
              <a:t> 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75"/>
            <a:ext cx="4357688" cy="78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Міжнародна</a:t>
            </a:r>
            <a:r>
              <a:rPr lang="ru-RU" sz="2000" dirty="0"/>
              <a:t> </a:t>
            </a:r>
            <a:r>
              <a:rPr lang="ru-RU" sz="2000" dirty="0" err="1"/>
              <a:t>олімпіада</a:t>
            </a:r>
            <a:r>
              <a:rPr lang="ru-RU" sz="2000" dirty="0"/>
              <a:t> </a:t>
            </a:r>
            <a:r>
              <a:rPr lang="ru-RU" sz="2000" dirty="0" err="1"/>
              <a:t>з</a:t>
            </a:r>
            <a:r>
              <a:rPr lang="ru-RU" sz="2000" dirty="0"/>
              <a:t> основ наук (</a:t>
            </a:r>
            <a:r>
              <a:rPr lang="en-US" sz="2000" u="sng" dirty="0">
                <a:hlinkClick r:id="rId3"/>
              </a:rPr>
              <a:t>http</a:t>
            </a:r>
            <a:r>
              <a:rPr lang="ru-RU" sz="2000" u="sng" dirty="0">
                <a:hlinkClick r:id="rId3"/>
              </a:rPr>
              <a:t>://</a:t>
            </a:r>
            <a:r>
              <a:rPr lang="en-US" sz="2000" u="sng" dirty="0" err="1">
                <a:hlinkClick r:id="rId3"/>
              </a:rPr>
              <a:t>urfodu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 err="1">
                <a:hlinkClick r:id="rId3"/>
              </a:rPr>
              <a:t>ru</a:t>
            </a:r>
            <a:r>
              <a:rPr lang="ru-RU" sz="2000" dirty="0"/>
              <a:t>)</a:t>
            </a:r>
            <a:endParaRPr lang="ru-RU" sz="1900" dirty="0"/>
          </a:p>
        </p:txBody>
      </p:sp>
      <p:pic>
        <p:nvPicPr>
          <p:cNvPr id="348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3" y="1928813"/>
            <a:ext cx="4286250" cy="3109912"/>
          </a:xfrm>
        </p:spPr>
      </p:pic>
      <p:pic>
        <p:nvPicPr>
          <p:cNvPr id="348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3438" y="1928813"/>
            <a:ext cx="4357687" cy="3430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Освітні ресурси Інтернету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CC07-2E3F-4133-AF7B-277F308CED04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Для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важливим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опанування</a:t>
            </a:r>
            <a:r>
              <a:rPr lang="ru-RU" dirty="0" smtClean="0"/>
              <a:t> </a:t>
            </a:r>
            <a:r>
              <a:rPr lang="ru-RU" dirty="0" err="1" smtClean="0"/>
              <a:t>сучасних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технологій</a:t>
            </a:r>
            <a:r>
              <a:rPr lang="ru-RU" dirty="0" smtClean="0"/>
              <a:t>, </a:t>
            </a:r>
            <a:r>
              <a:rPr lang="ru-RU" dirty="0" err="1" smtClean="0"/>
              <a:t>вміння</a:t>
            </a:r>
            <a:r>
              <a:rPr lang="ru-RU" dirty="0" smtClean="0"/>
              <a:t> </a:t>
            </a:r>
            <a:r>
              <a:rPr lang="ru-RU" dirty="0" err="1" smtClean="0"/>
              <a:t>застосовувати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у </a:t>
            </a:r>
            <a:r>
              <a:rPr lang="ru-RU" dirty="0" err="1" smtClean="0"/>
              <a:t>навчальній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професійній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r>
              <a:rPr lang="ru-RU" dirty="0" err="1" smtClean="0"/>
              <a:t>навички</a:t>
            </a:r>
            <a:r>
              <a:rPr lang="ru-RU" dirty="0" smtClean="0"/>
              <a:t> </a:t>
            </a:r>
            <a:r>
              <a:rPr lang="ru-RU" dirty="0" err="1" smtClean="0"/>
              <a:t>самостійного</a:t>
            </a:r>
            <a:r>
              <a:rPr lang="ru-RU" dirty="0" smtClean="0"/>
              <a:t>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потрібної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різноманітних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. Такими </a:t>
            </a:r>
            <a:r>
              <a:rPr lang="ru-RU" dirty="0" err="1" smtClean="0"/>
              <a:t>засобами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спеціально</a:t>
            </a:r>
            <a:r>
              <a:rPr lang="ru-RU" dirty="0" smtClean="0"/>
              <a:t> </a:t>
            </a:r>
            <a:r>
              <a:rPr lang="ru-RU" dirty="0" err="1" smtClean="0"/>
              <a:t>створені</a:t>
            </a:r>
            <a:r>
              <a:rPr lang="ru-RU" dirty="0" smtClean="0"/>
              <a:t> </a:t>
            </a:r>
            <a:r>
              <a:rPr lang="ru-RU" dirty="0" err="1" smtClean="0"/>
              <a:t>програмні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, </a:t>
            </a:r>
            <a:r>
              <a:rPr lang="ru-RU" dirty="0" err="1" smtClean="0"/>
              <a:t>доступні</a:t>
            </a:r>
            <a:r>
              <a:rPr lang="ru-RU" dirty="0" smtClean="0"/>
              <a:t> в </a:t>
            </a:r>
            <a:r>
              <a:rPr lang="ru-RU" dirty="0" err="1" smtClean="0"/>
              <a:t>мережі</a:t>
            </a:r>
            <a:r>
              <a:rPr lang="ru-RU" dirty="0" smtClean="0"/>
              <a:t> </a:t>
            </a:r>
            <a:r>
              <a:rPr lang="ru-RU" dirty="0" err="1" smtClean="0"/>
              <a:t>Інтернет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на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зарубіжних</a:t>
            </a:r>
            <a:r>
              <a:rPr lang="ru-RU" dirty="0" smtClean="0"/>
              <a:t> сайтах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корисними</a:t>
            </a:r>
            <a:r>
              <a:rPr lang="ru-RU" dirty="0" smtClean="0"/>
              <a:t> для </a:t>
            </a:r>
            <a:r>
              <a:rPr lang="ru-RU" dirty="0" err="1" smtClean="0"/>
              <a:t>поглиблення</a:t>
            </a:r>
            <a:r>
              <a:rPr lang="ru-RU" dirty="0" smtClean="0"/>
              <a:t> та </a:t>
            </a: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розв'язування</a:t>
            </a:r>
            <a:r>
              <a:rPr lang="ru-RU" dirty="0" smtClean="0"/>
              <a:t> </a:t>
            </a:r>
            <a:r>
              <a:rPr lang="ru-RU" dirty="0" err="1" smtClean="0"/>
              <a:t>різноманітних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82FF9-8B7D-414A-9212-1E1B61EE183E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000" dirty="0" err="1"/>
              <a:t>Позашкільні</a:t>
            </a:r>
            <a:r>
              <a:rPr lang="ru-RU" sz="2000" dirty="0"/>
              <a:t> </a:t>
            </a:r>
            <a:r>
              <a:rPr lang="ru-RU" sz="2000" dirty="0" err="1"/>
              <a:t>заклади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- Мала </a:t>
            </a:r>
            <a:r>
              <a:rPr lang="ru-RU" sz="2000" dirty="0" err="1"/>
              <a:t>академія</a:t>
            </a:r>
            <a:r>
              <a:rPr lang="ru-RU" sz="2000" dirty="0"/>
              <a:t> наук </a:t>
            </a:r>
            <a:r>
              <a:rPr lang="ru-RU" sz="2000" dirty="0" err="1"/>
              <a:t>учнівської</a:t>
            </a:r>
            <a:r>
              <a:rPr lang="ru-RU" sz="2000" dirty="0"/>
              <a:t> </a:t>
            </a:r>
            <a:r>
              <a:rPr lang="ru-RU" sz="2000" dirty="0" err="1"/>
              <a:t>молоді</a:t>
            </a:r>
            <a:r>
              <a:rPr lang="ru-RU" sz="2000" dirty="0"/>
              <a:t> (</a:t>
            </a:r>
            <a:r>
              <a:rPr lang="en-US" sz="2000" u="sng" dirty="0">
                <a:hlinkClick r:id="rId2"/>
              </a:rPr>
              <a:t>http</a:t>
            </a:r>
            <a:r>
              <a:rPr lang="ru-RU" sz="2000" u="sng" dirty="0">
                <a:hlinkClick r:id="rId2"/>
              </a:rPr>
              <a:t>://</a:t>
            </a:r>
            <a:r>
              <a:rPr lang="en-US" sz="2000" u="sng" dirty="0">
                <a:hlinkClick r:id="rId2"/>
              </a:rPr>
              <a:t>www</a:t>
            </a:r>
            <a:r>
              <a:rPr lang="ru-RU" sz="2000" u="sng" dirty="0">
                <a:hlinkClick r:id="rId2"/>
              </a:rPr>
              <a:t>.</a:t>
            </a:r>
            <a:r>
              <a:rPr lang="en-US" sz="2000" u="sng" dirty="0">
                <a:hlinkClick r:id="rId2"/>
              </a:rPr>
              <a:t>man</a:t>
            </a:r>
            <a:r>
              <a:rPr lang="ru-RU" sz="2000" u="sng" dirty="0">
                <a:hlinkClick r:id="rId2"/>
              </a:rPr>
              <a:t>.</a:t>
            </a:r>
            <a:r>
              <a:rPr lang="en-US" sz="2000" u="sng" dirty="0" err="1">
                <a:hlinkClick r:id="rId2"/>
              </a:rPr>
              <a:t>gov</a:t>
            </a:r>
            <a:r>
              <a:rPr lang="ru-RU" sz="2000" u="sng" dirty="0">
                <a:hlinkClick r:id="rId2"/>
              </a:rPr>
              <a:t>.</a:t>
            </a:r>
            <a:r>
              <a:rPr lang="en-US" sz="2000" u="sng" dirty="0" err="1">
                <a:hlinkClick r:id="rId2"/>
              </a:rPr>
              <a:t>ua</a:t>
            </a:r>
            <a:r>
              <a:rPr lang="ru-RU" sz="20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75"/>
            <a:ext cx="4357688" cy="78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/>
              <a:t>Національний</a:t>
            </a:r>
            <a:r>
              <a:rPr lang="ru-RU" sz="2000" dirty="0"/>
              <a:t> </a:t>
            </a:r>
            <a:r>
              <a:rPr lang="ru-RU" sz="2000" dirty="0" err="1"/>
              <a:t>еколого-натуралістичний</a:t>
            </a:r>
            <a:r>
              <a:rPr lang="ru-RU" sz="2000" dirty="0"/>
              <a:t> центр </a:t>
            </a:r>
            <a:r>
              <a:rPr lang="ru-RU" sz="2000" dirty="0" err="1"/>
              <a:t>учнівської</a:t>
            </a:r>
            <a:r>
              <a:rPr lang="ru-RU" sz="2000" dirty="0"/>
              <a:t> </a:t>
            </a:r>
            <a:r>
              <a:rPr lang="ru-RU" sz="2000" dirty="0" err="1"/>
              <a:t>молоді</a:t>
            </a:r>
            <a:r>
              <a:rPr lang="ru-RU" sz="2000" dirty="0"/>
              <a:t> (</a:t>
            </a:r>
            <a:r>
              <a:rPr lang="en-US" sz="2000" u="sng" dirty="0">
                <a:hlinkClick r:id="rId3"/>
              </a:rPr>
              <a:t>http</a:t>
            </a:r>
            <a:r>
              <a:rPr lang="ru-RU" sz="2000" u="sng" dirty="0">
                <a:hlinkClick r:id="rId3"/>
              </a:rPr>
              <a:t>://</a:t>
            </a:r>
            <a:r>
              <a:rPr lang="en-US" sz="2000" u="sng" dirty="0">
                <a:hlinkClick r:id="rId3"/>
              </a:rPr>
              <a:t>www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 err="1">
                <a:hlinkClick r:id="rId3"/>
              </a:rPr>
              <a:t>nenc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 err="1">
                <a:hlinkClick r:id="rId3"/>
              </a:rPr>
              <a:t>gov</a:t>
            </a:r>
            <a:r>
              <a:rPr lang="ru-RU" sz="2000" u="sng" dirty="0">
                <a:hlinkClick r:id="rId3"/>
              </a:rPr>
              <a:t>.</a:t>
            </a:r>
            <a:r>
              <a:rPr lang="en-US" sz="2000" u="sng" dirty="0" err="1">
                <a:hlinkClick r:id="rId3"/>
              </a:rPr>
              <a:t>ua</a:t>
            </a:r>
            <a:r>
              <a:rPr lang="ru-RU" sz="2000" dirty="0"/>
              <a:t>)</a:t>
            </a:r>
            <a:endParaRPr lang="ru-RU" sz="1900" dirty="0"/>
          </a:p>
        </p:txBody>
      </p:sp>
      <p:pic>
        <p:nvPicPr>
          <p:cNvPr id="358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2025650"/>
            <a:ext cx="4038600" cy="3373438"/>
          </a:xfrm>
        </p:spPr>
      </p:pic>
      <p:pic>
        <p:nvPicPr>
          <p:cNvPr id="358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976438"/>
            <a:ext cx="4038600" cy="3471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F4B96F-F8ED-480C-B518-83F13C95FD9A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000" dirty="0"/>
              <a:t>Сайт  </a:t>
            </a:r>
            <a:r>
              <a:rPr lang="ru-RU" sz="2000" dirty="0" err="1"/>
              <a:t>Острів</a:t>
            </a:r>
            <a:r>
              <a:rPr lang="ru-RU" sz="2000" dirty="0"/>
              <a:t> </a:t>
            </a:r>
            <a:r>
              <a:rPr lang="ru-RU" sz="2000" dirty="0" err="1"/>
              <a:t>знань</a:t>
            </a:r>
            <a:r>
              <a:rPr lang="ru-RU" sz="2000" dirty="0"/>
              <a:t> (</a:t>
            </a:r>
            <a:r>
              <a:rPr lang="en-US" sz="2000" u="sng" dirty="0">
                <a:hlinkClick r:id="rId2"/>
              </a:rPr>
              <a:t>http</a:t>
            </a:r>
            <a:r>
              <a:rPr lang="ru-RU" sz="2000" u="sng" dirty="0">
                <a:hlinkClick r:id="rId2"/>
              </a:rPr>
              <a:t>://</a:t>
            </a:r>
            <a:r>
              <a:rPr lang="en-US" sz="2000" u="sng" dirty="0" err="1">
                <a:hlinkClick r:id="rId2"/>
              </a:rPr>
              <a:t>ostriv</a:t>
            </a:r>
            <a:r>
              <a:rPr lang="ru-RU" sz="2000" u="sng" dirty="0">
                <a:hlinkClick r:id="rId2"/>
              </a:rPr>
              <a:t>.</a:t>
            </a:r>
            <a:r>
              <a:rPr lang="en-US" sz="2000" u="sng" dirty="0">
                <a:hlinkClick r:id="rId2"/>
              </a:rPr>
              <a:t>in</a:t>
            </a:r>
            <a:r>
              <a:rPr lang="ru-RU" sz="2000" u="sng" dirty="0">
                <a:hlinkClick r:id="rId2"/>
              </a:rPr>
              <a:t>.</a:t>
            </a:r>
            <a:r>
              <a:rPr lang="en-US" sz="2000" u="sng" dirty="0" err="1">
                <a:hlinkClick r:id="rId2"/>
              </a:rPr>
              <a:t>ua</a:t>
            </a:r>
            <a:r>
              <a:rPr lang="ru-RU" sz="2000" dirty="0"/>
              <a:t> 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572000" y="142875"/>
            <a:ext cx="4357688" cy="785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Библиотека Максима Мошкова (</a:t>
            </a:r>
            <a:r>
              <a:rPr lang="en-US" u="sng" dirty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www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lib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ru</a:t>
            </a:r>
            <a:r>
              <a:rPr lang="ru-RU" dirty="0"/>
              <a:t>)</a:t>
            </a:r>
            <a:endParaRPr lang="ru-RU" sz="1900" dirty="0"/>
          </a:p>
        </p:txBody>
      </p:sp>
      <p:sp>
        <p:nvSpPr>
          <p:cNvPr id="36870" name="Содержимое 8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914400"/>
          </a:xfrm>
        </p:spPr>
        <p:txBody>
          <a:bodyPr/>
          <a:lstStyle/>
          <a:p>
            <a:pPr marL="0" indent="266700">
              <a:buFont typeface="Wingdings 2" pitchFamily="18" charset="2"/>
              <a:buNone/>
            </a:pPr>
            <a:r>
              <a:rPr lang="ru-RU" smtClean="0"/>
              <a:t>Рубрика </a:t>
            </a:r>
            <a:r>
              <a:rPr lang="ru-RU" i="1" smtClean="0"/>
              <a:t>Навчання, Шкільні предмети.</a:t>
            </a:r>
            <a:r>
              <a:rPr lang="ru-RU" smtClean="0"/>
              <a:t> 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187575"/>
            <a:ext cx="4379913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786313" y="1500188"/>
            <a:ext cx="4357687" cy="4071937"/>
          </a:xfrm>
        </p:spPr>
      </p:pic>
      <p:cxnSp>
        <p:nvCxnSpPr>
          <p:cNvPr id="16" name="Прямая со стрелкой 15"/>
          <p:cNvCxnSpPr/>
          <p:nvPr/>
        </p:nvCxnSpPr>
        <p:spPr>
          <a:xfrm rot="16200000" flipH="1">
            <a:off x="142875" y="5214938"/>
            <a:ext cx="714375" cy="7143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Підготовк</a:t>
            </a:r>
            <a:r>
              <a:rPr lang="uk-UA" smtClean="0"/>
              <a:t>а </a:t>
            </a:r>
            <a:r>
              <a:rPr lang="ru-RU" smtClean="0"/>
              <a:t>до участі в олімпіадах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F2ACA-7E38-4C3E-A67E-DD6D2885EE43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 fontScale="77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Для </a:t>
            </a:r>
            <a:r>
              <a:rPr lang="ru-RU" dirty="0" err="1" smtClean="0"/>
              <a:t>підготовки</a:t>
            </a:r>
            <a:r>
              <a:rPr lang="ru-RU" dirty="0" smtClean="0"/>
              <a:t> до </a:t>
            </a:r>
            <a:r>
              <a:rPr lang="ru-RU" dirty="0" err="1" smtClean="0"/>
              <a:t>участі</a:t>
            </a:r>
            <a:r>
              <a:rPr lang="ru-RU" dirty="0" smtClean="0"/>
              <a:t> в </a:t>
            </a:r>
            <a:r>
              <a:rPr lang="ru-RU" dirty="0" err="1" smtClean="0"/>
              <a:t>олімпіадах</a:t>
            </a:r>
            <a:r>
              <a:rPr lang="ru-RU" dirty="0" smtClean="0"/>
              <a:t>, </a:t>
            </a:r>
            <a:r>
              <a:rPr lang="ru-RU" dirty="0" err="1" smtClean="0"/>
              <a:t>турнірах</a:t>
            </a:r>
            <a:r>
              <a:rPr lang="ru-RU" dirty="0" smtClean="0"/>
              <a:t>, конкурсах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інтелектуальних</a:t>
            </a:r>
            <a:r>
              <a:rPr lang="ru-RU" dirty="0" smtClean="0"/>
              <a:t> </a:t>
            </a:r>
            <a:r>
              <a:rPr lang="ru-RU" dirty="0" err="1" smtClean="0"/>
              <a:t>змаганнях</a:t>
            </a:r>
            <a:r>
              <a:rPr lang="ru-RU" dirty="0" smtClean="0"/>
              <a:t> </a:t>
            </a:r>
            <a:r>
              <a:rPr lang="ru-RU" dirty="0" err="1" smtClean="0"/>
              <a:t>бажано</a:t>
            </a:r>
            <a:r>
              <a:rPr lang="ru-RU" dirty="0" smtClean="0"/>
              <a:t>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добірки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рекомендації</a:t>
            </a:r>
            <a:r>
              <a:rPr lang="ru-RU" dirty="0" smtClean="0"/>
              <a:t> до </a:t>
            </a:r>
            <a:r>
              <a:rPr lang="ru-RU" dirty="0" err="1" smtClean="0"/>
              <a:t>розв'язування</a:t>
            </a:r>
            <a:r>
              <a:rPr lang="ru-RU" dirty="0" smtClean="0"/>
              <a:t> та систему </a:t>
            </a:r>
            <a:r>
              <a:rPr lang="ru-RU" dirty="0" err="1" smtClean="0"/>
              <a:t>перевірки</a:t>
            </a:r>
            <a:r>
              <a:rPr lang="ru-RU" dirty="0" smtClean="0"/>
              <a:t> </a:t>
            </a:r>
            <a:r>
              <a:rPr lang="ru-RU" dirty="0" err="1" smtClean="0"/>
              <a:t>правильності</a:t>
            </a:r>
            <a:r>
              <a:rPr lang="ru-RU" dirty="0" smtClean="0"/>
              <a:t>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,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на сайтах:</a:t>
            </a:r>
            <a:r>
              <a:rPr lang="en-US" dirty="0" smtClean="0"/>
              <a:t> </a:t>
            </a:r>
            <a:r>
              <a:rPr lang="ru-RU" dirty="0" err="1" smtClean="0"/>
              <a:t>організаторів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конкурсів</a:t>
            </a:r>
            <a:r>
              <a:rPr lang="ru-RU" dirty="0" smtClean="0"/>
              <a:t> - </a:t>
            </a:r>
            <a:r>
              <a:rPr lang="ru-RU" dirty="0" err="1" smtClean="0"/>
              <a:t>Всеукраїнський</a:t>
            </a:r>
            <a:r>
              <a:rPr lang="ru-RU" dirty="0" smtClean="0"/>
              <a:t> </a:t>
            </a:r>
            <a:r>
              <a:rPr lang="ru-RU" b="1" dirty="0" smtClean="0"/>
              <a:t>Центр </a:t>
            </a:r>
            <a:r>
              <a:rPr lang="ru-RU" b="1" dirty="0" err="1" smtClean="0"/>
              <a:t>олімпіад</a:t>
            </a:r>
            <a:r>
              <a:rPr lang="ru-RU" b="1" dirty="0" smtClean="0"/>
              <a:t> </a:t>
            </a:r>
            <a:r>
              <a:rPr lang="ru-RU" b="1" dirty="0" err="1" smtClean="0"/>
              <a:t>школярів</a:t>
            </a:r>
            <a:r>
              <a:rPr lang="ru-RU" b="1" dirty="0" smtClean="0"/>
              <a:t> в </a:t>
            </a:r>
            <a:r>
              <a:rPr lang="ru-RU" b="1" dirty="0" err="1" smtClean="0"/>
              <a:t>Інтернеті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olymp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vinnica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), </a:t>
            </a:r>
            <a:r>
              <a:rPr lang="en-US" dirty="0" smtClean="0"/>
              <a:t>Step by step</a:t>
            </a:r>
            <a:r>
              <a:rPr lang="ru-RU" dirty="0" smtClean="0"/>
              <a:t> — </a:t>
            </a:r>
            <a:r>
              <a:rPr lang="ru-RU" b="1" dirty="0" smtClean="0"/>
              <a:t>Школа </a:t>
            </a:r>
            <a:r>
              <a:rPr lang="ru-RU" b="1" dirty="0" err="1" smtClean="0"/>
              <a:t>олімпійського</a:t>
            </a:r>
            <a:r>
              <a:rPr lang="ru-RU" b="1" dirty="0" smtClean="0"/>
              <a:t> резерву </a:t>
            </a:r>
            <a:r>
              <a:rPr lang="ru-RU" dirty="0" smtClean="0"/>
              <a:t>(англ.</a:t>
            </a:r>
            <a:r>
              <a:rPr lang="ru-RU" i="1" dirty="0" smtClean="0"/>
              <a:t> </a:t>
            </a:r>
            <a:r>
              <a:rPr lang="en-US" i="1" dirty="0" smtClean="0"/>
              <a:t>step by step</a:t>
            </a:r>
            <a:r>
              <a:rPr lang="ru-RU" dirty="0" smtClean="0"/>
              <a:t> - </a:t>
            </a:r>
            <a:r>
              <a:rPr lang="ru-RU" dirty="0" err="1" smtClean="0"/>
              <a:t>крок</a:t>
            </a:r>
            <a:r>
              <a:rPr lang="ru-RU" dirty="0" smtClean="0"/>
              <a:t> за </a:t>
            </a:r>
            <a:r>
              <a:rPr lang="ru-RU" dirty="0" err="1" smtClean="0"/>
              <a:t>кроком</a:t>
            </a:r>
            <a:r>
              <a:rPr lang="ru-RU" dirty="0" smtClean="0"/>
              <a:t>)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sbs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km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),</a:t>
            </a:r>
            <a:endParaRPr lang="ru-RU" dirty="0"/>
          </a:p>
        </p:txBody>
      </p:sp>
      <p:pic>
        <p:nvPicPr>
          <p:cNvPr id="378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429125" y="1643063"/>
            <a:ext cx="4567238" cy="371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Сайт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Інформатика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для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всіх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(</a:t>
            </a:r>
            <a:r>
              <a:rPr lang="en-US" u="sng" dirty="0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http</a:t>
            </a:r>
            <a:r>
              <a:rPr lang="ru-RU" u="sng" dirty="0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://</a:t>
            </a:r>
            <a:r>
              <a:rPr lang="en-US" u="sng" dirty="0" err="1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allinf</a:t>
            </a:r>
            <a:r>
              <a:rPr lang="ru-RU" u="sng" dirty="0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.</a:t>
            </a:r>
            <a:r>
              <a:rPr lang="en-US" u="sng" dirty="0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at</a:t>
            </a:r>
            <a:r>
              <a:rPr lang="ru-RU" u="sng" dirty="0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.</a:t>
            </a:r>
            <a:r>
              <a:rPr lang="en-US" u="sng" dirty="0" err="1" smtClean="0">
                <a:solidFill>
                  <a:schemeClr val="accent3">
                    <a:shade val="75000"/>
                  </a:schemeClr>
                </a:solidFill>
                <a:hlinkClick r:id="rId2"/>
              </a:rPr>
              <a:t>ua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)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93035-4332-42A8-B27C-42A55E7591AD}" type="slidenum">
              <a:rPr lang="ru-RU"/>
              <a:pPr>
                <a:defRPr/>
              </a:pPr>
              <a:t>23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 fontScale="9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Для </a:t>
            </a:r>
            <a:r>
              <a:rPr lang="ru-RU" dirty="0" err="1" smtClean="0"/>
              <a:t>обговорення</a:t>
            </a:r>
            <a:r>
              <a:rPr lang="ru-RU" dirty="0" smtClean="0"/>
              <a:t> </a:t>
            </a:r>
            <a:r>
              <a:rPr lang="ru-RU" dirty="0" err="1" smtClean="0"/>
              <a:t>складних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звертатися</a:t>
            </a:r>
            <a:r>
              <a:rPr lang="ru-RU" dirty="0" smtClean="0"/>
              <a:t> на </a:t>
            </a:r>
            <a:r>
              <a:rPr lang="ru-RU" dirty="0" err="1" smtClean="0"/>
              <a:t>сайти</a:t>
            </a:r>
            <a:r>
              <a:rPr lang="ru-RU" dirty="0" smtClean="0"/>
              <a:t>,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організовано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учнями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у </a:t>
            </a:r>
            <a:r>
              <a:rPr lang="ru-RU" dirty="0" err="1" smtClean="0"/>
              <a:t>форумі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Інформатика</a:t>
            </a:r>
            <a:r>
              <a:rPr lang="ru-RU" dirty="0" smtClean="0"/>
              <a:t> для </a:t>
            </a:r>
            <a:r>
              <a:rPr lang="ru-RU" dirty="0" err="1" smtClean="0"/>
              <a:t>всіх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allinf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at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 </a:t>
            </a:r>
            <a:r>
              <a:rPr lang="ru-RU" dirty="0" err="1" smtClean="0"/>
              <a:t>створений</a:t>
            </a:r>
            <a:r>
              <a:rPr lang="ru-RU" dirty="0" smtClean="0"/>
              <a:t> </a:t>
            </a:r>
            <a:r>
              <a:rPr lang="ru-RU" dirty="0" err="1" smtClean="0"/>
              <a:t>розділ</a:t>
            </a:r>
            <a:r>
              <a:rPr lang="ru-RU" dirty="0" smtClean="0"/>
              <a:t> </a:t>
            </a:r>
            <a:r>
              <a:rPr lang="ru-RU" dirty="0" err="1" smtClean="0"/>
              <a:t>Допомога</a:t>
            </a:r>
            <a:r>
              <a:rPr lang="ru-RU" dirty="0" smtClean="0"/>
              <a:t> </a:t>
            </a:r>
            <a:r>
              <a:rPr lang="ru-RU" dirty="0" err="1" smtClean="0"/>
              <a:t>учням</a:t>
            </a:r>
            <a:r>
              <a:rPr lang="ru-RU" dirty="0" smtClean="0"/>
              <a:t>. </a:t>
            </a:r>
            <a:r>
              <a:rPr lang="ru-RU" dirty="0" err="1" smtClean="0"/>
              <a:t>Крім</a:t>
            </a:r>
            <a:r>
              <a:rPr lang="ru-RU" dirty="0" smtClean="0"/>
              <a:t> того, у </a:t>
            </a:r>
            <a:r>
              <a:rPr lang="ru-RU" dirty="0" err="1" smtClean="0"/>
              <a:t>каталозі</a:t>
            </a:r>
            <a:r>
              <a:rPr lang="ru-RU" dirty="0" smtClean="0"/>
              <a:t> </a:t>
            </a:r>
            <a:r>
              <a:rPr lang="ru-RU" dirty="0" err="1" smtClean="0"/>
              <a:t>файлів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</a:t>
            </a:r>
            <a:r>
              <a:rPr lang="ru-RU" dirty="0" err="1" smtClean="0"/>
              <a:t>ко­рисні</a:t>
            </a:r>
            <a:r>
              <a:rPr lang="ru-RU" dirty="0" smtClean="0"/>
              <a:t> </a:t>
            </a:r>
            <a:r>
              <a:rPr lang="ru-RU" dirty="0" err="1" smtClean="0"/>
              <a:t>програми</a:t>
            </a:r>
            <a:r>
              <a:rPr lang="ru-RU" dirty="0" smtClean="0"/>
              <a:t> та </a:t>
            </a:r>
            <a:r>
              <a:rPr lang="ru-RU" dirty="0" err="1" smtClean="0"/>
              <a:t>матеріали</a:t>
            </a:r>
            <a:r>
              <a:rPr lang="ru-RU" dirty="0" smtClean="0"/>
              <a:t> для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вивчення</a:t>
            </a:r>
            <a:r>
              <a:rPr lang="ru-RU" dirty="0" smtClean="0"/>
              <a:t>  </a:t>
            </a:r>
            <a:r>
              <a:rPr lang="ru-RU" dirty="0" err="1" smtClean="0"/>
              <a:t>інформатики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389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43063"/>
            <a:ext cx="4454525" cy="3500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Сайт </a:t>
            </a:r>
            <a:r>
              <a:rPr lang="en-US" smtClean="0"/>
              <a:t>Internet</a:t>
            </a:r>
            <a:r>
              <a:rPr lang="ru-RU" smtClean="0"/>
              <a:t>4</a:t>
            </a:r>
            <a:r>
              <a:rPr lang="en-US" smtClean="0"/>
              <a:t>Classrooms</a:t>
            </a:r>
            <a:endParaRPr lang="ru-RU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EDF7A6-99D0-4BBA-805D-D58515459E1C}" type="slidenum">
              <a:rPr lang="ru-RU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4429125" cy="4681538"/>
          </a:xfrm>
        </p:spPr>
        <p:txBody>
          <a:bodyPr>
            <a:normAutofit fontScale="85000" lnSpcReduction="1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</a:t>
            </a:r>
            <a:r>
              <a:rPr lang="ru-RU" dirty="0" err="1" smtClean="0"/>
              <a:t>розміщено</a:t>
            </a:r>
            <a:r>
              <a:rPr lang="ru-RU" dirty="0" smtClean="0"/>
              <a:t> 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іншомовних</a:t>
            </a:r>
            <a:r>
              <a:rPr lang="ru-RU" dirty="0" smtClean="0"/>
              <a:t>, </a:t>
            </a:r>
            <a:r>
              <a:rPr lang="ru-RU" dirty="0" err="1" smtClean="0"/>
              <a:t>здебільшого</a:t>
            </a:r>
            <a:r>
              <a:rPr lang="ru-RU" dirty="0" smtClean="0"/>
              <a:t>, </a:t>
            </a:r>
            <a:r>
              <a:rPr lang="ru-RU" dirty="0" err="1" smtClean="0"/>
              <a:t>англомовних</a:t>
            </a:r>
            <a:r>
              <a:rPr lang="ru-RU" dirty="0" smtClean="0"/>
              <a:t>, </a:t>
            </a:r>
            <a:r>
              <a:rPr lang="ru-RU" dirty="0" err="1" smtClean="0"/>
              <a:t>освітніх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Наприклад</a:t>
            </a:r>
            <a:r>
              <a:rPr lang="ru-RU" dirty="0" smtClean="0"/>
              <a:t>, сайт </a:t>
            </a:r>
            <a:r>
              <a:rPr lang="en-US" dirty="0" smtClean="0"/>
              <a:t>Internet</a:t>
            </a:r>
            <a:r>
              <a:rPr lang="ru-RU" dirty="0" smtClean="0"/>
              <a:t>4</a:t>
            </a:r>
            <a:r>
              <a:rPr lang="en-US" dirty="0" smtClean="0"/>
              <a:t>Classrooms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classrooms</a:t>
            </a:r>
            <a:r>
              <a:rPr lang="ru-RU" dirty="0" smtClean="0"/>
              <a:t> - </a:t>
            </a:r>
            <a:r>
              <a:rPr lang="ru-RU" dirty="0" err="1" smtClean="0"/>
              <a:t>класні</a:t>
            </a:r>
            <a:r>
              <a:rPr lang="ru-RU" dirty="0" smtClean="0"/>
              <a:t> </a:t>
            </a:r>
            <a:r>
              <a:rPr lang="ru-RU" dirty="0" err="1" smtClean="0"/>
              <a:t>кімнати</a:t>
            </a:r>
            <a:r>
              <a:rPr lang="ru-RU" dirty="0" smtClean="0"/>
              <a:t>)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internet</a:t>
            </a:r>
            <a:r>
              <a:rPr lang="ru-RU" dirty="0" smtClean="0">
                <a:hlinkClick r:id="rId2"/>
              </a:rPr>
              <a:t>4</a:t>
            </a:r>
            <a:r>
              <a:rPr lang="en-US" dirty="0" smtClean="0">
                <a:hlinkClick r:id="rId2"/>
              </a:rPr>
              <a:t>classrooms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com</a:t>
            </a:r>
            <a:r>
              <a:rPr lang="ru-RU" dirty="0" smtClean="0"/>
              <a:t>)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посилань</a:t>
            </a:r>
            <a:r>
              <a:rPr lang="ru-RU" dirty="0" smtClean="0"/>
              <a:t> на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99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71625"/>
            <a:ext cx="4427538" cy="3143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4627563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Сайт</a:t>
            </a:r>
            <a:r>
              <a:rPr lang="uk-UA" dirty="0" smtClean="0">
                <a:solidFill>
                  <a:schemeClr val="accent3">
                    <a:shade val="75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Міністерства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освіти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і</a:t>
            </a:r>
            <a:r>
              <a:rPr lang="ru-RU" dirty="0" smtClean="0">
                <a:solidFill>
                  <a:schemeClr val="accent3">
                    <a:shade val="75000"/>
                  </a:schemeClr>
                </a:solidFill>
              </a:rPr>
              <a:t> науки </a:t>
            </a:r>
            <a:r>
              <a:rPr lang="ru-RU" dirty="0" err="1" smtClean="0">
                <a:solidFill>
                  <a:schemeClr val="accent3">
                    <a:shade val="75000"/>
                  </a:schemeClr>
                </a:solidFill>
              </a:rPr>
              <a:t>України</a:t>
            </a:r>
            <a:endParaRPr lang="ru-RU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A4038-68CC-4A52-88C0-81B21664FD23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4357688" cy="4700588"/>
          </a:xfrm>
        </p:spPr>
        <p:txBody>
          <a:bodyPr>
            <a:normAutofit fontScale="850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освітніх</a:t>
            </a:r>
            <a:r>
              <a:rPr lang="ru-RU" dirty="0" smtClean="0"/>
              <a:t> </a:t>
            </a:r>
            <a:r>
              <a:rPr lang="ru-RU" dirty="0" err="1" smtClean="0"/>
              <a:t>Інтернет-ресурсів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здійснювати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використанням</a:t>
            </a:r>
            <a:r>
              <a:rPr lang="ru-RU" dirty="0" smtClean="0"/>
              <a:t> </a:t>
            </a:r>
            <a:r>
              <a:rPr lang="ru-RU" dirty="0" err="1" smtClean="0"/>
              <a:t>тематичних</a:t>
            </a:r>
            <a:r>
              <a:rPr lang="ru-RU" dirty="0" smtClean="0"/>
              <a:t> </a:t>
            </a:r>
            <a:r>
              <a:rPr lang="ru-RU" dirty="0" err="1" smtClean="0"/>
              <a:t>каталогів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пошукових</a:t>
            </a:r>
            <a:r>
              <a:rPr lang="ru-RU" dirty="0" smtClean="0"/>
              <a:t> систем.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ресурси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сайтах </a:t>
            </a:r>
            <a:r>
              <a:rPr lang="ru-RU" dirty="0" err="1" smtClean="0"/>
              <a:t>Міністерства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науки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mon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gov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),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Освітньому</a:t>
            </a:r>
            <a:r>
              <a:rPr lang="ru-RU" dirty="0" smtClean="0"/>
              <a:t> </a:t>
            </a:r>
            <a:r>
              <a:rPr lang="ru-RU" dirty="0" err="1" smtClean="0"/>
              <a:t>порталі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osvita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ua</a:t>
            </a:r>
            <a:r>
              <a:rPr lang="en-US" dirty="0" smtClean="0"/>
              <a:t> </a:t>
            </a:r>
            <a:r>
              <a:rPr lang="ru-RU" dirty="0" smtClean="0"/>
              <a:t>), </a:t>
            </a:r>
            <a:r>
              <a:rPr lang="ru-RU" dirty="0" err="1" smtClean="0"/>
              <a:t>Освіта</a:t>
            </a:r>
            <a:r>
              <a:rPr lang="ru-RU" dirty="0" smtClean="0"/>
              <a:t>.</a:t>
            </a:r>
            <a:r>
              <a:rPr lang="en-US" dirty="0" smtClean="0"/>
              <a:t>U</a:t>
            </a:r>
            <a:r>
              <a:rPr lang="ru-RU" dirty="0" smtClean="0"/>
              <a:t>А 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err="1" smtClean="0">
                <a:hlinkClick r:id="rId4"/>
              </a:rPr>
              <a:t>osvita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ua</a:t>
            </a:r>
            <a:r>
              <a:rPr lang="ru-RU" dirty="0" smtClean="0"/>
              <a:t>), </a:t>
            </a:r>
            <a:endParaRPr lang="en-US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ВікіОсвіта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eduwiki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uran</a:t>
            </a:r>
            <a:r>
              <a:rPr lang="ru-RU" dirty="0" smtClean="0">
                <a:hlinkClick r:id="rId5"/>
              </a:rPr>
              <a:t>.</a:t>
            </a:r>
            <a:r>
              <a:rPr lang="en-US" dirty="0" smtClean="0">
                <a:hlinkClick r:id="rId5"/>
              </a:rPr>
              <a:t>net</a:t>
            </a:r>
            <a:r>
              <a:rPr lang="ru-RU" dirty="0" smtClean="0">
                <a:hlinkClick r:id="rId5"/>
              </a:rPr>
              <a:t>.</a:t>
            </a:r>
            <a:r>
              <a:rPr lang="en-US" dirty="0" err="1" smtClean="0">
                <a:hlinkClick r:id="rId5"/>
              </a:rPr>
              <a:t>ua</a:t>
            </a:r>
            <a:r>
              <a:rPr lang="en-US" dirty="0" smtClean="0"/>
              <a:t> 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929188" y="0"/>
            <a:ext cx="4038600" cy="3387725"/>
          </a:xfrm>
        </p:spPr>
      </p:pic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2928938"/>
            <a:ext cx="40386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Сайт</a:t>
            </a:r>
            <a:r>
              <a:rPr lang="uk-UA" smtClean="0"/>
              <a:t>и</a:t>
            </a:r>
            <a:r>
              <a:rPr lang="ru-RU" smtClean="0"/>
              <a:t> Міністерства освіти і науки України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FB49D-4986-4163-B6C8-DD1529300574}" type="slidenum">
              <a:rPr lang="ru-RU"/>
              <a:pPr>
                <a:defRPr/>
              </a:pPr>
              <a:t>26</a:t>
            </a:fld>
            <a:endParaRPr lang="ru-RU"/>
          </a:p>
        </p:txBody>
      </p:sp>
      <p:pic>
        <p:nvPicPr>
          <p:cNvPr id="4198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1625" y="1990725"/>
            <a:ext cx="4038600" cy="3443288"/>
          </a:xfrm>
        </p:spPr>
      </p:pic>
      <p:sp>
        <p:nvSpPr>
          <p:cNvPr id="11" name="Прямоугольник 10"/>
          <p:cNvSpPr/>
          <p:nvPr/>
        </p:nvSpPr>
        <p:spPr>
          <a:xfrm>
            <a:off x="500063" y="1428750"/>
            <a:ext cx="3248025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Освіта</a:t>
            </a:r>
            <a:r>
              <a:rPr lang="ru-RU" dirty="0"/>
              <a:t>.</a:t>
            </a:r>
            <a:r>
              <a:rPr lang="en-US" dirty="0"/>
              <a:t>U</a:t>
            </a:r>
            <a:r>
              <a:rPr lang="ru-RU" dirty="0"/>
              <a:t>А (</a:t>
            </a:r>
            <a:r>
              <a:rPr lang="en-US" u="sng" dirty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 err="1">
                <a:hlinkClick r:id="rId3"/>
              </a:rPr>
              <a:t>osvita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ua</a:t>
            </a:r>
            <a:r>
              <a:rPr lang="ru-RU" dirty="0"/>
              <a:t>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43500" y="1357313"/>
            <a:ext cx="3786188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ВікіОсвіта</a:t>
            </a:r>
            <a:r>
              <a:rPr lang="ru-RU" dirty="0"/>
              <a:t> (</a:t>
            </a:r>
            <a:r>
              <a:rPr lang="en-US" u="sng" dirty="0">
                <a:hlinkClick r:id="rId4"/>
              </a:rPr>
              <a:t>http</a:t>
            </a:r>
            <a:r>
              <a:rPr lang="ru-RU" u="sng" dirty="0">
                <a:hlinkClick r:id="rId4"/>
              </a:rPr>
              <a:t>://</a:t>
            </a:r>
            <a:r>
              <a:rPr lang="en-US" u="sng" dirty="0">
                <a:hlinkClick r:id="rId4"/>
              </a:rPr>
              <a:t>www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eduwiki</a:t>
            </a:r>
            <a:r>
              <a:rPr lang="ru-RU" u="sng" dirty="0">
                <a:hlinkClick r:id="rId4"/>
              </a:rPr>
              <a:t>.</a:t>
            </a:r>
            <a:r>
              <a:rPr lang="en-US" u="sng" dirty="0" err="1">
                <a:hlinkClick r:id="rId4"/>
              </a:rPr>
              <a:t>uran</a:t>
            </a:r>
            <a:r>
              <a:rPr lang="ru-RU" dirty="0">
                <a:hlinkClick r:id="rId4"/>
              </a:rPr>
              <a:t>.</a:t>
            </a:r>
            <a:r>
              <a:rPr lang="en-US" dirty="0">
                <a:hlinkClick r:id="rId4"/>
              </a:rPr>
              <a:t>net</a:t>
            </a:r>
            <a:r>
              <a:rPr lang="ru-RU" dirty="0">
                <a:hlinkClick r:id="rId4"/>
              </a:rPr>
              <a:t>.</a:t>
            </a:r>
            <a:r>
              <a:rPr lang="en-US" dirty="0" err="1">
                <a:hlinkClick r:id="rId4"/>
              </a:rPr>
              <a:t>ua</a:t>
            </a:r>
            <a:r>
              <a:rPr lang="ru-RU" dirty="0"/>
              <a:t> )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19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714875" y="2286000"/>
            <a:ext cx="4038600" cy="3508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Веб-енциклопедії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F883F-84CB-4093-8A9F-B952C1520E18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313" y="1371600"/>
            <a:ext cx="4286250" cy="4914900"/>
          </a:xfrm>
        </p:spPr>
        <p:txBody>
          <a:bodyPr>
            <a:normAutofit fontScale="700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В </a:t>
            </a:r>
            <a:r>
              <a:rPr lang="ru-RU" dirty="0" err="1" smtClean="0"/>
              <a:t>Інтернеті</a:t>
            </a:r>
            <a:r>
              <a:rPr lang="ru-RU" dirty="0" smtClean="0"/>
              <a:t> представлено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веб-енциклопедій</a:t>
            </a:r>
            <a:r>
              <a:rPr lang="ru-RU" dirty="0" smtClean="0"/>
              <a:t> та </a:t>
            </a:r>
            <a:r>
              <a:rPr lang="ru-RU" dirty="0" err="1" smtClean="0"/>
              <a:t>енциклопедичних</a:t>
            </a:r>
            <a:r>
              <a:rPr lang="ru-RU" dirty="0" smtClean="0"/>
              <a:t> </a:t>
            </a:r>
            <a:r>
              <a:rPr lang="ru-RU" dirty="0" err="1" smtClean="0"/>
              <a:t>словників</a:t>
            </a:r>
            <a:r>
              <a:rPr lang="ru-RU" dirty="0" smtClean="0"/>
              <a:t> як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предметних</a:t>
            </a:r>
            <a:r>
              <a:rPr lang="ru-RU" dirty="0" smtClean="0"/>
              <a:t> областей,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універсальних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охоплюють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Наприклад</a:t>
            </a:r>
            <a:r>
              <a:rPr lang="ru-RU" dirty="0" smtClean="0"/>
              <a:t>, 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ukrlib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com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dirty="0" smtClean="0"/>
              <a:t>) доступна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 smtClean="0"/>
              <a:t>літературна</a:t>
            </a:r>
            <a:r>
              <a:rPr lang="ru-RU" dirty="0" smtClean="0"/>
              <a:t> </a:t>
            </a:r>
            <a:r>
              <a:rPr lang="ru-RU" dirty="0" err="1" smtClean="0"/>
              <a:t>енциклопедія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На </a:t>
            </a:r>
            <a:r>
              <a:rPr lang="ru-RU" dirty="0" err="1" smtClean="0"/>
              <a:t>сайті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історії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наук </a:t>
            </a:r>
            <a:r>
              <a:rPr lang="ru-RU" dirty="0" err="1" smtClean="0"/>
              <a:t>України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history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 </a:t>
            </a:r>
            <a:r>
              <a:rPr lang="ru-RU" dirty="0" err="1" smtClean="0"/>
              <a:t>реалі­зований</a:t>
            </a:r>
            <a:r>
              <a:rPr lang="ru-RU" dirty="0" smtClean="0"/>
              <a:t> проект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е-Енциклопедія</a:t>
            </a:r>
            <a:r>
              <a:rPr lang="ru-RU" b="1" dirty="0" smtClean="0"/>
              <a:t> </a:t>
            </a:r>
            <a:r>
              <a:rPr lang="ru-RU" b="1" dirty="0" err="1" smtClean="0"/>
              <a:t>історії</a:t>
            </a:r>
            <a:r>
              <a:rPr lang="ru-RU" b="1" dirty="0" smtClean="0"/>
              <a:t> </a:t>
            </a:r>
            <a:r>
              <a:rPr lang="ru-RU" b="1" dirty="0" err="1" smtClean="0"/>
              <a:t>України</a:t>
            </a:r>
            <a:r>
              <a:rPr lang="ru-RU" b="1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708150"/>
            <a:ext cx="4267200" cy="3803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Веб-енциклопедії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C402B-A81E-4823-A885-CE18AC6F96A5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3929063" cy="4986338"/>
          </a:xfrm>
        </p:spPr>
        <p:txBody>
          <a:bodyPr>
            <a:normAutofit fontScale="92500" lnSpcReduction="1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Одними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універсальні</a:t>
            </a:r>
            <a:r>
              <a:rPr lang="ru-RU" dirty="0" smtClean="0"/>
              <a:t> </a:t>
            </a:r>
            <a:r>
              <a:rPr lang="ru-RU" dirty="0" err="1" smtClean="0"/>
              <a:t>електронні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Вікіпедія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uk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wikipedia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dirty="0" smtClean="0"/>
              <a:t>), </a:t>
            </a:r>
            <a:r>
              <a:rPr lang="ru-RU" dirty="0" err="1" smtClean="0"/>
              <a:t>Мегаенциклопедія</a:t>
            </a:r>
            <a:r>
              <a:rPr lang="ru-RU" dirty="0" smtClean="0"/>
              <a:t> </a:t>
            </a:r>
            <a:r>
              <a:rPr lang="ru-RU" dirty="0" err="1" smtClean="0"/>
              <a:t>Кирила</a:t>
            </a:r>
            <a:r>
              <a:rPr lang="ru-RU" dirty="0" smtClean="0"/>
              <a:t> та </a:t>
            </a:r>
            <a:r>
              <a:rPr lang="ru-RU" dirty="0" err="1" smtClean="0"/>
              <a:t>Мефодія</a:t>
            </a:r>
            <a:r>
              <a:rPr lang="ru-RU" dirty="0" smtClean="0"/>
              <a:t>)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www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megabook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dirty="0" smtClean="0"/>
              <a:t>), </a:t>
            </a:r>
            <a:r>
              <a:rPr lang="ru-RU" dirty="0" err="1" smtClean="0"/>
              <a:t>Світова</a:t>
            </a:r>
            <a:r>
              <a:rPr lang="ru-RU" dirty="0" smtClean="0"/>
              <a:t> </a:t>
            </a:r>
            <a:r>
              <a:rPr lang="ru-RU" dirty="0" err="1" smtClean="0"/>
              <a:t>цифрова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) 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wdl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smtClean="0">
                <a:hlinkClick r:id="rId4"/>
              </a:rPr>
              <a:t>org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err="1" smtClean="0">
                <a:hlinkClick r:id="rId4"/>
              </a:rPr>
              <a:t>ru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40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178300" y="1643063"/>
            <a:ext cx="4965700" cy="3675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4313" y="228600"/>
            <a:ext cx="8715375" cy="8429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err="1" smtClean="0"/>
              <a:t>Світова</a:t>
            </a:r>
            <a:r>
              <a:rPr lang="ru-RU" sz="3600" dirty="0" smtClean="0"/>
              <a:t> </a:t>
            </a:r>
            <a:r>
              <a:rPr lang="ru-RU" sz="3600" dirty="0" err="1" smtClean="0"/>
              <a:t>цифрова</a:t>
            </a:r>
            <a:r>
              <a:rPr lang="ru-RU" sz="3600" dirty="0" smtClean="0"/>
              <a:t> </a:t>
            </a:r>
            <a:r>
              <a:rPr lang="ru-RU" sz="3600" dirty="0" err="1" smtClean="0"/>
              <a:t>бібліотека</a:t>
            </a:r>
            <a:r>
              <a:rPr lang="ru-RU" sz="3600" dirty="0" smtClean="0"/>
              <a:t>) (</a:t>
            </a:r>
            <a:r>
              <a:rPr lang="en-US" sz="3600" u="sng" dirty="0" smtClean="0">
                <a:hlinkClick r:id="rId2"/>
              </a:rPr>
              <a:t>http</a:t>
            </a:r>
            <a:r>
              <a:rPr lang="ru-RU" sz="3600" u="sng" dirty="0" smtClean="0">
                <a:hlinkClick r:id="rId2"/>
              </a:rPr>
              <a:t>://</a:t>
            </a:r>
            <a:r>
              <a:rPr lang="en-US" sz="3600" u="sng" dirty="0" smtClean="0">
                <a:hlinkClick r:id="rId2"/>
              </a:rPr>
              <a:t>www</a:t>
            </a:r>
            <a:r>
              <a:rPr lang="ru-RU" sz="3600" u="sng" dirty="0" smtClean="0">
                <a:hlinkClick r:id="rId2"/>
              </a:rPr>
              <a:t>.</a:t>
            </a:r>
            <a:r>
              <a:rPr lang="en-US" sz="3600" u="sng" dirty="0" err="1" smtClean="0">
                <a:hlinkClick r:id="rId2"/>
              </a:rPr>
              <a:t>wdl</a:t>
            </a:r>
            <a:r>
              <a:rPr lang="ru-RU" sz="3600" u="sng" dirty="0" smtClean="0">
                <a:hlinkClick r:id="rId2"/>
              </a:rPr>
              <a:t>.</a:t>
            </a:r>
            <a:r>
              <a:rPr lang="en-US" sz="3600" u="sng" dirty="0" smtClean="0">
                <a:hlinkClick r:id="rId2"/>
              </a:rPr>
              <a:t>org</a:t>
            </a:r>
            <a:r>
              <a:rPr lang="ru-RU" sz="3600" u="sng" dirty="0" smtClean="0">
                <a:hlinkClick r:id="rId2"/>
              </a:rPr>
              <a:t>/</a:t>
            </a:r>
            <a:r>
              <a:rPr lang="en-US" sz="3600" u="sng" dirty="0" err="1" smtClean="0">
                <a:hlinkClick r:id="rId2"/>
              </a:rPr>
              <a:t>ru</a:t>
            </a:r>
            <a:r>
              <a:rPr lang="uk-UA" sz="3600" dirty="0" smtClean="0"/>
              <a:t>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FC991-5BB8-449D-978A-4C312DE51F9F}" type="slidenum">
              <a:rPr lang="ru-RU"/>
              <a:pPr>
                <a:defRPr/>
              </a:pPr>
              <a:t>29</a:t>
            </a:fld>
            <a:endParaRPr lang="ru-RU"/>
          </a:p>
        </p:txBody>
      </p:sp>
      <p:pic>
        <p:nvPicPr>
          <p:cNvPr id="4506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57313" y="1428750"/>
            <a:ext cx="6357937" cy="4908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4C993-2E1E-43F0-A9B6-DE1E353B85F0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 fontScale="92500" lnSpcReduction="1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Для </a:t>
            </a:r>
            <a:r>
              <a:rPr lang="ru-RU" dirty="0" err="1" smtClean="0"/>
              <a:t>допомоги</a:t>
            </a:r>
            <a:r>
              <a:rPr lang="ru-RU" dirty="0" smtClean="0"/>
              <a:t> у </a:t>
            </a:r>
            <a:r>
              <a:rPr lang="ru-RU" dirty="0" err="1" smtClean="0"/>
              <a:t>вивченні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розроблені</a:t>
            </a:r>
            <a:r>
              <a:rPr lang="ru-RU" dirty="0" smtClean="0"/>
              <a:t> </a:t>
            </a:r>
            <a:r>
              <a:rPr lang="ru-RU" dirty="0" err="1" smtClean="0"/>
              <a:t>сайти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містять</a:t>
            </a:r>
            <a:r>
              <a:rPr lang="ru-RU" dirty="0" smtClean="0"/>
              <a:t> </a:t>
            </a:r>
            <a:r>
              <a:rPr lang="ru-RU" dirty="0" err="1" smtClean="0"/>
              <a:t>добірки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предмета.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вивченню</a:t>
            </a:r>
            <a:r>
              <a:rPr lang="ru-RU" dirty="0" smtClean="0"/>
              <a:t>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 </a:t>
            </a:r>
            <a:r>
              <a:rPr lang="ru-RU" dirty="0" err="1" smtClean="0"/>
              <a:t>присвячені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сайти</a:t>
            </a:r>
            <a:r>
              <a:rPr lang="ru-RU" dirty="0" smtClean="0"/>
              <a:t>: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фізиці</a:t>
            </a:r>
            <a:r>
              <a:rPr lang="ru-RU" dirty="0" smtClean="0"/>
              <a:t> - </a:t>
            </a:r>
            <a:r>
              <a:rPr lang="ru-RU" dirty="0" err="1" smtClean="0"/>
              <a:t>Шкільна</a:t>
            </a:r>
            <a:r>
              <a:rPr lang="ru-RU" dirty="0" smtClean="0"/>
              <a:t> </a:t>
            </a:r>
            <a:r>
              <a:rPr lang="ru-RU" dirty="0" err="1" smtClean="0"/>
              <a:t>фізика</a:t>
            </a:r>
            <a:r>
              <a:rPr lang="ru-RU" dirty="0" smtClean="0"/>
              <a:t>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sp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bdpu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endParaRPr lang="ru-RU" dirty="0" smtClean="0"/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84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1492250"/>
            <a:ext cx="4038600" cy="4440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Веб-енциклопедії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40DB5-2A2F-4124-A845-45F78DED3D05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4429125" cy="4986338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багатомовна</a:t>
            </a:r>
            <a:r>
              <a:rPr lang="ru-RU" dirty="0" smtClean="0"/>
              <a:t> </a:t>
            </a:r>
            <a:r>
              <a:rPr lang="ru-RU" dirty="0" err="1" smtClean="0"/>
              <a:t>енциклопедія</a:t>
            </a:r>
            <a:r>
              <a:rPr lang="ru-RU" dirty="0" smtClean="0"/>
              <a:t> </a:t>
            </a:r>
            <a:r>
              <a:rPr lang="en-US" dirty="0" smtClean="0"/>
              <a:t>Wikipedia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започаткована</a:t>
            </a:r>
            <a:r>
              <a:rPr lang="ru-RU" dirty="0" smtClean="0"/>
              <a:t> в </a:t>
            </a:r>
            <a:r>
              <a:rPr lang="ru-RU" dirty="0" err="1" smtClean="0"/>
              <a:t>січні</a:t>
            </a:r>
            <a:r>
              <a:rPr lang="ru-RU" dirty="0" smtClean="0"/>
              <a:t> 2001 року. Вона </a:t>
            </a:r>
            <a:r>
              <a:rPr lang="ru-RU" dirty="0" err="1" smtClean="0"/>
              <a:t>побудована</a:t>
            </a:r>
            <a:r>
              <a:rPr lang="ru-RU" dirty="0" smtClean="0"/>
              <a:t> на </a:t>
            </a:r>
            <a:r>
              <a:rPr lang="ru-RU" dirty="0" err="1" smtClean="0"/>
              <a:t>технології</a:t>
            </a:r>
            <a:r>
              <a:rPr lang="ru-RU" dirty="0" smtClean="0"/>
              <a:t> </a:t>
            </a:r>
            <a:r>
              <a:rPr lang="ru-RU" dirty="0" err="1" smtClean="0"/>
              <a:t>ВікіВікі</a:t>
            </a:r>
            <a:r>
              <a:rPr lang="ru-RU" dirty="0" smtClean="0"/>
              <a:t>.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 </a:t>
            </a:r>
            <a:r>
              <a:rPr lang="ru-RU" dirty="0" err="1" smtClean="0"/>
              <a:t>колекції</a:t>
            </a:r>
            <a:r>
              <a:rPr lang="ru-RU" dirty="0" smtClean="0"/>
              <a:t> </a:t>
            </a:r>
            <a:r>
              <a:rPr lang="ru-RU" dirty="0" err="1" smtClean="0"/>
              <a:t>записів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собою, так званий </a:t>
            </a:r>
            <a:r>
              <a:rPr lang="ru-RU" dirty="0" err="1" smtClean="0"/>
              <a:t>колективний</a:t>
            </a:r>
            <a:r>
              <a:rPr lang="ru-RU" dirty="0" smtClean="0"/>
              <a:t> </a:t>
            </a:r>
            <a:r>
              <a:rPr lang="ru-RU" dirty="0" err="1" smtClean="0"/>
              <a:t>гіпертекст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Головна </a:t>
            </a:r>
            <a:r>
              <a:rPr lang="ru-RU" dirty="0" err="1" smtClean="0"/>
              <a:t>сторінка</a:t>
            </a:r>
            <a:r>
              <a:rPr lang="ru-RU" dirty="0" smtClean="0"/>
              <a:t> </a:t>
            </a:r>
            <a:r>
              <a:rPr lang="ru-RU" dirty="0" err="1" smtClean="0"/>
              <a:t>україномовної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en-US" dirty="0" smtClean="0"/>
              <a:t>URL</a:t>
            </a:r>
            <a:r>
              <a:rPr lang="ru-RU" dirty="0" smtClean="0"/>
              <a:t>-адресу 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wikipedia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. Станом на </a:t>
            </a:r>
            <a:r>
              <a:rPr lang="ru-RU" dirty="0" err="1" smtClean="0"/>
              <a:t>травень</a:t>
            </a:r>
            <a:r>
              <a:rPr lang="ru-RU" dirty="0" smtClean="0"/>
              <a:t> 2010 року </a:t>
            </a:r>
            <a:r>
              <a:rPr lang="ru-RU" dirty="0" err="1" smtClean="0"/>
              <a:t>Вікіпедія</a:t>
            </a:r>
            <a:r>
              <a:rPr lang="ru-RU" dirty="0" smtClean="0"/>
              <a:t> </a:t>
            </a:r>
            <a:r>
              <a:rPr lang="ru-RU" dirty="0" err="1" smtClean="0"/>
              <a:t>містила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200 тис. статей </a:t>
            </a:r>
            <a:r>
              <a:rPr lang="ru-RU" dirty="0" err="1" smtClean="0"/>
              <a:t>українською</a:t>
            </a:r>
            <a:r>
              <a:rPr lang="ru-RU" dirty="0" smtClean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створюються</a:t>
            </a:r>
            <a:r>
              <a:rPr lang="ru-RU" dirty="0" smtClean="0"/>
              <a:t>, </a:t>
            </a:r>
            <a:r>
              <a:rPr lang="ru-RU" dirty="0" err="1" smtClean="0"/>
              <a:t>уточнюються</a:t>
            </a:r>
            <a:r>
              <a:rPr lang="ru-RU" dirty="0" smtClean="0"/>
              <a:t> та </a:t>
            </a:r>
            <a:r>
              <a:rPr lang="ru-RU" dirty="0" err="1" smtClean="0"/>
              <a:t>доповнюються</a:t>
            </a:r>
            <a:r>
              <a:rPr lang="ru-RU" dirty="0" smtClean="0"/>
              <a:t> </a:t>
            </a:r>
            <a:r>
              <a:rPr lang="ru-RU" dirty="0" err="1" smtClean="0"/>
              <a:t>зусиллями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бажаючих</a:t>
            </a:r>
            <a:r>
              <a:rPr lang="ru-RU" dirty="0" smtClean="0"/>
              <a:t>. При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організатори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стежать</a:t>
            </a:r>
            <a:r>
              <a:rPr lang="ru-RU" dirty="0" smtClean="0"/>
              <a:t>, </a:t>
            </a:r>
            <a:r>
              <a:rPr lang="ru-RU" dirty="0" err="1" smtClean="0"/>
              <a:t>щоб</a:t>
            </a:r>
            <a:r>
              <a:rPr lang="ru-RU" dirty="0" smtClean="0"/>
              <a:t> у </a:t>
            </a:r>
            <a:r>
              <a:rPr lang="ru-RU" dirty="0" err="1" smtClean="0"/>
              <a:t>кожній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подавалася</a:t>
            </a:r>
            <a:r>
              <a:rPr lang="ru-RU" dirty="0" smtClean="0"/>
              <a:t> нейтральна точка </a:t>
            </a:r>
            <a:r>
              <a:rPr lang="ru-RU" dirty="0" err="1" smtClean="0"/>
              <a:t>зору</a:t>
            </a:r>
            <a:r>
              <a:rPr lang="ru-RU" dirty="0" smtClean="0"/>
              <a:t>, </a:t>
            </a:r>
            <a:r>
              <a:rPr lang="ru-RU" dirty="0" err="1" smtClean="0"/>
              <a:t>наводилися</a:t>
            </a:r>
            <a:r>
              <a:rPr lang="ru-RU" dirty="0" smtClean="0"/>
              <a:t>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джерела</a:t>
            </a:r>
            <a:r>
              <a:rPr lang="ru-RU" dirty="0" smtClean="0"/>
              <a:t>.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не </a:t>
            </a:r>
            <a:r>
              <a:rPr lang="ru-RU" dirty="0" err="1" smtClean="0"/>
              <a:t>мають</a:t>
            </a:r>
            <a:r>
              <a:rPr lang="ru-RU" dirty="0" smtClean="0"/>
              <a:t> авторства та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вільно</a:t>
            </a:r>
            <a:r>
              <a:rPr lang="ru-RU" dirty="0" smtClean="0"/>
              <a:t> </a:t>
            </a:r>
            <a:r>
              <a:rPr lang="ru-RU" dirty="0" err="1" smtClean="0"/>
              <a:t>використовуватися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60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71625"/>
            <a:ext cx="4357688" cy="3616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Вікіпедія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80D41-5568-4637-AC3F-3B23DE87982B}" type="slidenum">
              <a:rPr lang="ru-RU"/>
              <a:pPr>
                <a:defRPr/>
              </a:pPr>
              <a:t>31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544638"/>
          </a:xfrm>
        </p:spPr>
        <p:txBody>
          <a:bodyPr>
            <a:normAutofit fontScale="850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 входить до </a:t>
            </a:r>
            <a:r>
              <a:rPr lang="ru-RU" dirty="0" err="1" smtClean="0"/>
              <a:t>певної</a:t>
            </a:r>
            <a:r>
              <a:rPr lang="ru-RU" dirty="0" smtClean="0"/>
              <a:t> </a:t>
            </a:r>
            <a:r>
              <a:rPr lang="ru-RU" b="1" dirty="0" err="1" smtClean="0"/>
              <a:t>категорії</a:t>
            </a:r>
            <a:r>
              <a:rPr lang="ru-RU" dirty="0" smtClean="0"/>
              <a:t>. </a:t>
            </a:r>
            <a:r>
              <a:rPr lang="ru-RU" dirty="0" err="1" smtClean="0"/>
              <a:t>Категорії</a:t>
            </a:r>
            <a:r>
              <a:rPr lang="ru-RU" dirty="0" smtClean="0"/>
              <a:t> </a:t>
            </a:r>
            <a:r>
              <a:rPr lang="ru-RU" dirty="0" err="1" smtClean="0"/>
              <a:t>об'єднуються</a:t>
            </a:r>
            <a:r>
              <a:rPr lang="ru-RU" dirty="0" smtClean="0"/>
              <a:t> в </a:t>
            </a:r>
            <a:r>
              <a:rPr lang="ru-RU" b="1" dirty="0" err="1" smtClean="0"/>
              <a:t>тематичні</a:t>
            </a:r>
            <a:r>
              <a:rPr lang="ru-RU" b="1" dirty="0" smtClean="0"/>
              <a:t> </a:t>
            </a:r>
            <a:r>
              <a:rPr lang="ru-RU" b="1" dirty="0" err="1" smtClean="0"/>
              <a:t>розділи</a:t>
            </a:r>
            <a:r>
              <a:rPr lang="ru-RU" dirty="0" smtClean="0"/>
              <a:t>. </a:t>
            </a:r>
            <a:r>
              <a:rPr lang="ru-RU" dirty="0" err="1" smtClean="0"/>
              <a:t>Усього</a:t>
            </a:r>
            <a:r>
              <a:rPr lang="ru-RU" dirty="0" smtClean="0"/>
              <a:t> </a:t>
            </a:r>
            <a:r>
              <a:rPr lang="ru-RU" dirty="0" err="1" smtClean="0"/>
              <a:t>виділено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8</a:t>
            </a:r>
            <a:r>
              <a:rPr lang="ru-RU" dirty="0" smtClean="0"/>
              <a:t>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, </a:t>
            </a:r>
            <a:r>
              <a:rPr lang="ru-RU" dirty="0" err="1" smtClean="0"/>
              <a:t>посилання</a:t>
            </a:r>
            <a:r>
              <a:rPr lang="ru-RU" dirty="0" smtClean="0"/>
              <a:t> на </a:t>
            </a:r>
            <a:r>
              <a:rPr lang="ru-RU" dirty="0" err="1" smtClean="0"/>
              <a:t>які</a:t>
            </a:r>
            <a:r>
              <a:rPr lang="ru-RU" dirty="0" smtClean="0"/>
              <a:t> наведено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розділи</a:t>
            </a:r>
            <a:r>
              <a:rPr lang="ru-RU" dirty="0" smtClean="0"/>
              <a:t>: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51175"/>
            <a:ext cx="782478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6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Вікіпедія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CFE28-CB6E-4662-94D1-A13789F31233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270375" cy="4986338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Пошук</a:t>
            </a:r>
            <a:r>
              <a:rPr lang="ru-RU" dirty="0" smtClean="0"/>
              <a:t> </a:t>
            </a:r>
            <a:r>
              <a:rPr lang="ru-RU" dirty="0" err="1" smtClean="0"/>
              <a:t>потрібних</a:t>
            </a:r>
            <a:r>
              <a:rPr lang="ru-RU" dirty="0" smtClean="0"/>
              <a:t> статей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здійснювати</a:t>
            </a:r>
            <a:r>
              <a:rPr lang="ru-RU" dirty="0" smtClean="0"/>
              <a:t> за </a:t>
            </a:r>
            <a:r>
              <a:rPr lang="ru-RU" dirty="0" err="1" smtClean="0"/>
              <a:t>категорією</a:t>
            </a:r>
            <a:r>
              <a:rPr lang="ru-RU" dirty="0" smtClean="0"/>
              <a:t> у </a:t>
            </a:r>
            <a:r>
              <a:rPr lang="ru-RU" dirty="0" err="1" smtClean="0"/>
              <a:t>тематичному</a:t>
            </a:r>
            <a:r>
              <a:rPr lang="ru-RU" dirty="0" smtClean="0"/>
              <a:t> </a:t>
            </a:r>
            <a:r>
              <a:rPr lang="ru-RU" dirty="0" err="1" smtClean="0"/>
              <a:t>каталозі</a:t>
            </a:r>
            <a:r>
              <a:rPr lang="ru-RU" dirty="0" smtClean="0"/>
              <a:t>, за </a:t>
            </a:r>
            <a:r>
              <a:rPr lang="ru-RU" dirty="0" err="1" smtClean="0"/>
              <a:t>назвою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в </a:t>
            </a:r>
            <a:r>
              <a:rPr lang="ru-RU" dirty="0" err="1" smtClean="0"/>
              <a:t>алфавітному</a:t>
            </a:r>
            <a:r>
              <a:rPr lang="ru-RU" dirty="0" smtClean="0"/>
              <a:t> </a:t>
            </a:r>
            <a:r>
              <a:rPr lang="ru-RU" dirty="0" err="1" smtClean="0"/>
              <a:t>покажчику</a:t>
            </a:r>
            <a:r>
              <a:rPr lang="ru-RU" dirty="0" smtClean="0"/>
              <a:t> (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 </a:t>
            </a:r>
            <a:r>
              <a:rPr lang="ru-RU" b="1" dirty="0" err="1" smtClean="0"/>
              <a:t>Індекс</a:t>
            </a:r>
            <a:r>
              <a:rPr lang="ru-RU" dirty="0" smtClean="0"/>
              <a:t> у </a:t>
            </a:r>
            <a:r>
              <a:rPr lang="ru-RU" dirty="0" err="1" smtClean="0"/>
              <a:t>розділі</a:t>
            </a:r>
            <a:r>
              <a:rPr lang="ru-RU" dirty="0" smtClean="0"/>
              <a:t> </a:t>
            </a:r>
            <a:r>
              <a:rPr lang="ru-RU" b="1" dirty="0" err="1" smtClean="0"/>
              <a:t>Пошук</a:t>
            </a:r>
            <a:r>
              <a:rPr lang="ru-RU" dirty="0" smtClean="0"/>
              <a:t> та </a:t>
            </a:r>
            <a:r>
              <a:rPr lang="ru-RU" b="1" dirty="0" err="1" smtClean="0"/>
              <a:t>Навігація</a:t>
            </a:r>
            <a:r>
              <a:rPr lang="ru-RU" dirty="0" smtClean="0"/>
              <a:t> у </a:t>
            </a:r>
            <a:r>
              <a:rPr lang="ru-RU" dirty="0" err="1" smtClean="0"/>
              <a:t>верхній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), за </a:t>
            </a:r>
            <a:r>
              <a:rPr lang="ru-RU" dirty="0" err="1" smtClean="0"/>
              <a:t>ключовими</a:t>
            </a:r>
            <a:r>
              <a:rPr lang="ru-RU" dirty="0" smtClean="0"/>
              <a:t> словами (поле </a:t>
            </a:r>
            <a:r>
              <a:rPr lang="ru-RU" b="1" dirty="0" err="1" smtClean="0"/>
              <a:t>Пошук</a:t>
            </a:r>
            <a:r>
              <a:rPr lang="ru-RU" dirty="0" smtClean="0"/>
              <a:t>) </a:t>
            </a:r>
            <a:r>
              <a:rPr lang="ru-RU" dirty="0" err="1" smtClean="0"/>
              <a:t>або</a:t>
            </a:r>
            <a:r>
              <a:rPr lang="ru-RU" dirty="0" smtClean="0"/>
              <a:t> шляхом переходу за </a:t>
            </a:r>
            <a:r>
              <a:rPr lang="ru-RU" dirty="0" err="1" smtClean="0"/>
              <a:t>гіперпосиланнями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Від</a:t>
            </a:r>
            <a:r>
              <a:rPr lang="ru-RU" dirty="0" smtClean="0"/>
              <a:t> перегляду </a:t>
            </a:r>
            <a:r>
              <a:rPr lang="ru-RU" dirty="0" err="1" smtClean="0"/>
              <a:t>однієї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енциклопедії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переходити</a:t>
            </a:r>
            <a:r>
              <a:rPr lang="ru-RU" dirty="0" smtClean="0"/>
              <a:t> до перегляду </a:t>
            </a:r>
            <a:r>
              <a:rPr lang="ru-RU" dirty="0" err="1" smtClean="0"/>
              <a:t>іншої</a:t>
            </a:r>
            <a:r>
              <a:rPr lang="ru-RU" dirty="0" smtClean="0"/>
              <a:t>, </a:t>
            </a:r>
            <a:r>
              <a:rPr lang="ru-RU" dirty="0" err="1" smtClean="0"/>
              <a:t>вибравши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, яке в </a:t>
            </a:r>
            <a:r>
              <a:rPr lang="ru-RU" dirty="0" err="1" smtClean="0"/>
              <a:t>тексті</a:t>
            </a:r>
            <a:r>
              <a:rPr lang="ru-RU" dirty="0" smtClean="0"/>
              <a:t> </a:t>
            </a:r>
            <a:r>
              <a:rPr lang="ru-RU" dirty="0" err="1" smtClean="0"/>
              <a:t>статті</a:t>
            </a:r>
            <a:r>
              <a:rPr lang="ru-RU" dirty="0" smtClean="0"/>
              <a:t> </a:t>
            </a:r>
            <a:r>
              <a:rPr lang="ru-RU" dirty="0" err="1" smtClean="0"/>
              <a:t>виділено</a:t>
            </a:r>
            <a:r>
              <a:rPr lang="ru-RU" dirty="0" smtClean="0"/>
              <a:t> </a:t>
            </a:r>
            <a:r>
              <a:rPr lang="ru-RU" dirty="0" err="1" smtClean="0"/>
              <a:t>синім</a:t>
            </a:r>
            <a:r>
              <a:rPr lang="ru-RU" dirty="0" smtClean="0"/>
              <a:t> </a:t>
            </a:r>
            <a:r>
              <a:rPr lang="ru-RU" dirty="0" err="1" smtClean="0"/>
              <a:t>кольором</a:t>
            </a:r>
            <a:r>
              <a:rPr lang="ru-RU" dirty="0" smtClean="0"/>
              <a:t>.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</a:t>
            </a: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червоний</a:t>
            </a:r>
            <a:r>
              <a:rPr lang="ru-RU" dirty="0" smtClean="0"/>
              <a:t>, то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, </a:t>
            </a:r>
            <a:r>
              <a:rPr lang="ru-RU" dirty="0" err="1" smtClean="0"/>
              <a:t>визначена</a:t>
            </a:r>
            <a:r>
              <a:rPr lang="ru-RU" dirty="0" smtClean="0"/>
              <a:t> для переходу, </a:t>
            </a:r>
            <a:r>
              <a:rPr lang="ru-RU" dirty="0" err="1" smtClean="0"/>
              <a:t>ще</a:t>
            </a:r>
            <a:r>
              <a:rPr lang="ru-RU" dirty="0" smtClean="0"/>
              <a:t> не створена.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Значок         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гіперпосиланням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вказаний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 не входить до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Вікіпедії</a:t>
            </a:r>
            <a:r>
              <a:rPr lang="ru-RU" dirty="0" smtClean="0"/>
              <a:t>, а </a:t>
            </a:r>
            <a:r>
              <a:rPr lang="ru-RU" dirty="0" err="1" smtClean="0"/>
              <a:t>знаходиться</a:t>
            </a:r>
            <a:r>
              <a:rPr lang="ru-RU" dirty="0" smtClean="0"/>
              <a:t> на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веб-ресурсах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Після</a:t>
            </a:r>
            <a:r>
              <a:rPr lang="ru-RU" dirty="0" smtClean="0"/>
              <a:t> того як </a:t>
            </a:r>
            <a:r>
              <a:rPr lang="ru-RU" dirty="0" err="1" smtClean="0"/>
              <a:t>потрібна</a:t>
            </a:r>
            <a:r>
              <a:rPr lang="ru-RU" dirty="0" smtClean="0"/>
              <a:t> </a:t>
            </a:r>
            <a:r>
              <a:rPr lang="ru-RU" dirty="0" err="1" smtClean="0"/>
              <a:t>стаття</a:t>
            </a:r>
            <a:r>
              <a:rPr lang="ru-RU" dirty="0" smtClean="0"/>
              <a:t> </a:t>
            </a:r>
            <a:r>
              <a:rPr lang="ru-RU" dirty="0" err="1" smtClean="0"/>
              <a:t>знайдена</a:t>
            </a:r>
            <a:r>
              <a:rPr lang="ru-RU" dirty="0" smtClean="0"/>
              <a:t>,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зберігати</a:t>
            </a:r>
            <a:r>
              <a:rPr lang="ru-RU" dirty="0" smtClean="0"/>
              <a:t> та </a:t>
            </a:r>
            <a:r>
              <a:rPr lang="ru-RU" dirty="0" err="1" smtClean="0"/>
              <a:t>опрацьовувати</a:t>
            </a:r>
            <a:r>
              <a:rPr lang="ru-RU" dirty="0" smtClean="0"/>
              <a:t> так само, як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веб-ресурсами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81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3786188"/>
            <a:ext cx="4433888" cy="1643062"/>
          </a:xfrm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4572000"/>
            <a:ext cx="214313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2786063"/>
            <a:ext cx="45212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7B9899"/>
                </a:solidFill>
              </a:rPr>
              <a:t>Вікі-проекти</a:t>
            </a:r>
            <a:endParaRPr lang="ru-RU" smtClean="0">
              <a:solidFill>
                <a:srgbClr val="7B989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435B4-2935-4D7E-A791-27DDE1964727}" type="slidenum">
              <a:rPr lang="ru-RU"/>
              <a:pPr>
                <a:defRPr/>
              </a:pPr>
              <a:t>33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400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Вікіпедія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надає</a:t>
            </a:r>
            <a:r>
              <a:rPr lang="ru-RU" dirty="0" smtClean="0"/>
              <a:t> доступ до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, </a:t>
            </a:r>
            <a:r>
              <a:rPr lang="ru-RU" dirty="0" err="1" smtClean="0"/>
              <a:t>перелік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наведений у </a:t>
            </a:r>
            <a:r>
              <a:rPr lang="ru-RU" dirty="0" err="1" smtClean="0"/>
              <a:t>нижній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головної</a:t>
            </a:r>
            <a:r>
              <a:rPr lang="ru-RU" dirty="0" smtClean="0"/>
              <a:t> </a:t>
            </a:r>
            <a:r>
              <a:rPr lang="ru-RU" dirty="0" err="1" smtClean="0"/>
              <a:t>сторінки</a:t>
            </a:r>
            <a:r>
              <a:rPr lang="ru-RU" dirty="0" smtClean="0"/>
              <a:t> 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проекти</a:t>
            </a:r>
            <a:r>
              <a:rPr lang="ru-RU" dirty="0" smtClean="0"/>
              <a:t>: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Вікісловник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wiktionary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багатомовний</a:t>
            </a:r>
            <a:r>
              <a:rPr lang="ru-RU" dirty="0" smtClean="0"/>
              <a:t> словник </a:t>
            </a:r>
            <a:r>
              <a:rPr lang="ru-RU" dirty="0" err="1" smtClean="0"/>
              <a:t>віль­ного</a:t>
            </a:r>
            <a:r>
              <a:rPr lang="ru-RU" dirty="0" smtClean="0"/>
              <a:t> </a:t>
            </a:r>
            <a:r>
              <a:rPr lang="ru-RU" dirty="0" err="1" smtClean="0"/>
              <a:t>наповнення</a:t>
            </a:r>
            <a:r>
              <a:rPr lang="ru-RU" dirty="0" smtClean="0"/>
              <a:t>, </a:t>
            </a:r>
            <a:r>
              <a:rPr lang="ru-RU" dirty="0" err="1" smtClean="0"/>
              <a:t>україномовний</a:t>
            </a:r>
            <a:r>
              <a:rPr lang="ru-RU" dirty="0" smtClean="0"/>
              <a:t> </a:t>
            </a:r>
            <a:r>
              <a:rPr lang="ru-RU" dirty="0" err="1" smtClean="0"/>
              <a:t>розділ</a:t>
            </a:r>
            <a:r>
              <a:rPr lang="ru-RU" dirty="0" smtClean="0"/>
              <a:t> проекту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err="1" smtClean="0"/>
              <a:t>Wiktionary</a:t>
            </a:r>
            <a:r>
              <a:rPr lang="en-US" b="1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гавайське</a:t>
            </a:r>
            <a:r>
              <a:rPr lang="ru-RU" i="1" dirty="0" smtClean="0"/>
              <a:t> </a:t>
            </a:r>
            <a:r>
              <a:rPr lang="en-US" i="1" dirty="0" smtClean="0"/>
              <a:t>wiki</a:t>
            </a:r>
            <a:r>
              <a:rPr lang="ru-RU" dirty="0" smtClean="0"/>
              <a:t> - </a:t>
            </a:r>
            <a:r>
              <a:rPr lang="ru-RU" dirty="0" err="1" smtClean="0"/>
              <a:t>швидко</a:t>
            </a:r>
            <a:r>
              <a:rPr lang="ru-RU" dirty="0" smtClean="0"/>
              <a:t>, англ.</a:t>
            </a:r>
            <a:r>
              <a:rPr lang="ru-RU" i="1" dirty="0" smtClean="0"/>
              <a:t> </a:t>
            </a:r>
            <a:r>
              <a:rPr lang="en-US" i="1" dirty="0" smtClean="0"/>
              <a:t>dictionary</a:t>
            </a:r>
            <a:r>
              <a:rPr lang="ru-RU" dirty="0" smtClean="0"/>
              <a:t> - словник).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тлумачення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переклади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, </a:t>
            </a:r>
            <a:r>
              <a:rPr lang="ru-RU" dirty="0" err="1" smtClean="0"/>
              <a:t>переклади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висловів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мов</a:t>
            </a:r>
            <a:r>
              <a:rPr lang="ru-RU" dirty="0" smtClean="0"/>
              <a:t>. </a:t>
            </a:r>
            <a:r>
              <a:rPr lang="ru-RU" dirty="0" err="1" smtClean="0"/>
              <a:t>Вікісловник</a:t>
            </a:r>
            <a:r>
              <a:rPr lang="ru-RU" dirty="0" smtClean="0"/>
              <a:t>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25 тис. статей;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Вікіпідручник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err="1" smtClean="0">
                <a:hlinkClick r:id="rId3"/>
              </a:rPr>
              <a:t>uk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wikibooks</a:t>
            </a:r>
            <a:r>
              <a:rPr lang="ru-RU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відкрита</a:t>
            </a:r>
            <a:r>
              <a:rPr lang="ru-RU" dirty="0" smtClean="0"/>
              <a:t> </a:t>
            </a: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бібліотека</a:t>
            </a:r>
            <a:r>
              <a:rPr lang="ru-RU" dirty="0" smtClean="0"/>
              <a:t> </a:t>
            </a:r>
            <a:r>
              <a:rPr lang="ru-RU" dirty="0" err="1" smtClean="0"/>
              <a:t>навчальної</a:t>
            </a:r>
            <a:r>
              <a:rPr lang="ru-RU" dirty="0" smtClean="0"/>
              <a:t> </a:t>
            </a:r>
            <a:r>
              <a:rPr lang="ru-RU" dirty="0" err="1" smtClean="0"/>
              <a:t>літератури</a:t>
            </a:r>
            <a:r>
              <a:rPr lang="ru-RU" dirty="0" smtClean="0"/>
              <a:t> - </a:t>
            </a:r>
            <a:r>
              <a:rPr lang="ru-RU" dirty="0" err="1" smtClean="0"/>
              <a:t>підручників</a:t>
            </a:r>
            <a:r>
              <a:rPr lang="ru-RU" dirty="0" smtClean="0"/>
              <a:t>, </a:t>
            </a:r>
            <a:r>
              <a:rPr lang="ru-RU" dirty="0" err="1" smtClean="0"/>
              <a:t>посібників</a:t>
            </a:r>
            <a:r>
              <a:rPr lang="ru-RU" dirty="0" smtClean="0"/>
              <a:t>, </a:t>
            </a:r>
            <a:r>
              <a:rPr lang="ru-RU" dirty="0" err="1" smtClean="0"/>
              <a:t>інструкцій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поповнювати</a:t>
            </a:r>
            <a:r>
              <a:rPr lang="ru-RU" dirty="0" smtClean="0"/>
              <a:t>. Є </a:t>
            </a:r>
            <a:r>
              <a:rPr lang="ru-RU" dirty="0" err="1" smtClean="0"/>
              <a:t>частиною</a:t>
            </a:r>
            <a:r>
              <a:rPr lang="ru-RU" dirty="0" smtClean="0"/>
              <a:t> проекту </a:t>
            </a:r>
            <a:r>
              <a:rPr lang="ru-RU" dirty="0" err="1" smtClean="0"/>
              <a:t>ВікіДжерела</a:t>
            </a:r>
            <a:r>
              <a:rPr lang="ru-RU" dirty="0" smtClean="0"/>
              <a:t> (</a:t>
            </a:r>
            <a:r>
              <a:rPr lang="en-US" dirty="0" smtClean="0"/>
              <a:t>http</a:t>
            </a:r>
            <a:r>
              <a:rPr lang="ru-RU" dirty="0" smtClean="0"/>
              <a:t>:// </a:t>
            </a:r>
            <a:r>
              <a:rPr lang="en-US" dirty="0" err="1" smtClean="0"/>
              <a:t>uk</a:t>
            </a:r>
            <a:r>
              <a:rPr lang="ru-RU" dirty="0" smtClean="0"/>
              <a:t>.</a:t>
            </a:r>
            <a:r>
              <a:rPr lang="en-US" dirty="0" err="1" smtClean="0"/>
              <a:t>wikisource</a:t>
            </a:r>
            <a:r>
              <a:rPr lang="ru-RU" dirty="0" smtClean="0"/>
              <a:t>.</a:t>
            </a:r>
            <a:r>
              <a:rPr lang="en-US" dirty="0" smtClean="0"/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україномовного</a:t>
            </a:r>
            <a:r>
              <a:rPr lang="ru-RU" dirty="0" smtClean="0"/>
              <a:t> </a:t>
            </a:r>
            <a:r>
              <a:rPr lang="ru-RU" dirty="0" err="1" smtClean="0"/>
              <a:t>розділу</a:t>
            </a:r>
            <a:r>
              <a:rPr lang="ru-RU" dirty="0" smtClean="0"/>
              <a:t> </a:t>
            </a:r>
            <a:r>
              <a:rPr lang="ru-RU" dirty="0" err="1" smtClean="0"/>
              <a:t>мережної</a:t>
            </a:r>
            <a:r>
              <a:rPr lang="ru-RU" dirty="0" smtClean="0"/>
              <a:t> </a:t>
            </a:r>
            <a:r>
              <a:rPr lang="ru-RU" dirty="0" err="1" smtClean="0"/>
              <a:t>бібліотеки</a:t>
            </a:r>
            <a:r>
              <a:rPr lang="ru-RU" dirty="0" smtClean="0"/>
              <a:t> </a:t>
            </a:r>
            <a:r>
              <a:rPr lang="en-US" dirty="0" err="1" smtClean="0"/>
              <a:t>Wikisource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source</a:t>
            </a:r>
            <a:r>
              <a:rPr lang="ru-RU" dirty="0" smtClean="0"/>
              <a:t> - </a:t>
            </a:r>
            <a:r>
              <a:rPr lang="ru-RU" dirty="0" err="1" smtClean="0"/>
              <a:t>джерело</a:t>
            </a:r>
            <a:r>
              <a:rPr lang="ru-RU" dirty="0" smtClean="0"/>
              <a:t>),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розміщено</a:t>
            </a:r>
            <a:r>
              <a:rPr lang="ru-RU" dirty="0" smtClean="0"/>
              <a:t> </a:t>
            </a:r>
            <a:r>
              <a:rPr lang="ru-RU" dirty="0" err="1" smtClean="0"/>
              <a:t>художні</a:t>
            </a:r>
            <a:r>
              <a:rPr lang="ru-RU" dirty="0" smtClean="0"/>
              <a:t> тво­ри, </a:t>
            </a:r>
            <a:r>
              <a:rPr lang="ru-RU" dirty="0" err="1" smtClean="0"/>
              <a:t>історичні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документи</a:t>
            </a:r>
            <a:r>
              <a:rPr lang="ru-RU" dirty="0" smtClean="0"/>
              <a:t>, </a:t>
            </a:r>
            <a:r>
              <a:rPr lang="ru-RU" dirty="0" err="1" smtClean="0"/>
              <a:t>статті</a:t>
            </a:r>
            <a:r>
              <a:rPr lang="ru-RU" dirty="0" smtClean="0"/>
              <a:t>, </a:t>
            </a:r>
            <a:r>
              <a:rPr lang="ru-RU" dirty="0" err="1" smtClean="0"/>
              <a:t>вихідні</a:t>
            </a:r>
            <a:r>
              <a:rPr lang="ru-RU" dirty="0" smtClean="0"/>
              <a:t> </a:t>
            </a:r>
            <a:r>
              <a:rPr lang="ru-RU" dirty="0" err="1" smtClean="0"/>
              <a:t>тексти</a:t>
            </a:r>
            <a:r>
              <a:rPr lang="ru-RU" dirty="0" smtClean="0"/>
              <a:t> </a:t>
            </a:r>
            <a:r>
              <a:rPr lang="ru-RU" dirty="0" err="1" smtClean="0"/>
              <a:t>програм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У </a:t>
            </a:r>
            <a:r>
              <a:rPr lang="ru-RU" dirty="0" err="1" smtClean="0"/>
              <a:t>ВікіДжерелах</a:t>
            </a:r>
            <a:r>
              <a:rPr lang="ru-RU" dirty="0" smtClean="0"/>
              <a:t> (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назва</a:t>
            </a:r>
            <a:r>
              <a:rPr lang="ru-RU" dirty="0" smtClean="0"/>
              <a:t> </a:t>
            </a:r>
            <a:r>
              <a:rPr lang="ru-RU" dirty="0" err="1" smtClean="0"/>
              <a:t>ВікіТека</a:t>
            </a:r>
            <a:r>
              <a:rPr lang="ru-RU" dirty="0" smtClean="0"/>
              <a:t>) </a:t>
            </a:r>
            <a:r>
              <a:rPr lang="ru-RU" dirty="0" err="1" smtClean="0"/>
              <a:t>налічується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3 тис. ста­тей;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ВікіЦитати</a:t>
            </a:r>
            <a:r>
              <a:rPr lang="ru-RU" dirty="0" smtClean="0"/>
              <a:t> 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err="1" smtClean="0">
                <a:hlinkClick r:id="rId4"/>
              </a:rPr>
              <a:t>uk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wikiquote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вільна</a:t>
            </a:r>
            <a:r>
              <a:rPr lang="ru-RU" dirty="0" smtClean="0"/>
              <a:t> </a:t>
            </a:r>
            <a:r>
              <a:rPr lang="ru-RU" dirty="0" err="1" smtClean="0"/>
              <a:t>збірка</a:t>
            </a:r>
            <a:r>
              <a:rPr lang="ru-RU" dirty="0" smtClean="0"/>
              <a:t> цитат </a:t>
            </a:r>
            <a:r>
              <a:rPr lang="ru-RU" dirty="0" err="1" smtClean="0"/>
              <a:t>історич­них</a:t>
            </a:r>
            <a:r>
              <a:rPr lang="ru-RU" dirty="0" smtClean="0"/>
              <a:t> </a:t>
            </a:r>
            <a:r>
              <a:rPr lang="ru-RU" dirty="0" err="1" smtClean="0"/>
              <a:t>осіб</a:t>
            </a:r>
            <a:r>
              <a:rPr lang="ru-RU" dirty="0" smtClean="0"/>
              <a:t>, </a:t>
            </a:r>
            <a:r>
              <a:rPr lang="ru-RU" dirty="0" err="1" smtClean="0"/>
              <a:t>літературних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кіногероїв</a:t>
            </a:r>
            <a:r>
              <a:rPr lang="ru-RU" dirty="0" smtClean="0"/>
              <a:t>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редагувати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1000 статей;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ВікіВиди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species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wikimedia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відкритий</a:t>
            </a:r>
            <a:r>
              <a:rPr lang="ru-RU" dirty="0" smtClean="0"/>
              <a:t> </a:t>
            </a:r>
            <a:r>
              <a:rPr lang="ru-RU" dirty="0" err="1" smtClean="0"/>
              <a:t>вільний</a:t>
            </a:r>
            <a:r>
              <a:rPr lang="ru-RU" dirty="0" smtClean="0"/>
              <a:t> каталог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класифікацію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грибів</a:t>
            </a:r>
            <a:r>
              <a:rPr lang="ru-RU" dirty="0" smtClean="0"/>
              <a:t>, </a:t>
            </a:r>
            <a:r>
              <a:rPr lang="ru-RU" dirty="0" err="1" smtClean="0"/>
              <a:t>бактерій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решти</a:t>
            </a:r>
            <a:r>
              <a:rPr lang="ru-RU" dirty="0" smtClean="0"/>
              <a:t> форм </a:t>
            </a:r>
            <a:r>
              <a:rPr lang="ru-RU" dirty="0" err="1" smtClean="0"/>
              <a:t>життя</a:t>
            </a:r>
            <a:r>
              <a:rPr lang="ru-RU" dirty="0" smtClean="0"/>
              <a:t>. У </a:t>
            </a:r>
            <a:r>
              <a:rPr lang="ru-RU" dirty="0" err="1" smtClean="0"/>
              <a:t>проекті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210 тис. статей;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ВікіНовини</a:t>
            </a:r>
            <a:r>
              <a:rPr lang="ru-RU" dirty="0" smtClean="0"/>
              <a:t> (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uk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wikinews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smtClean="0">
                <a:hlinkClick r:id="rId6"/>
              </a:rPr>
              <a:t>org</a:t>
            </a:r>
            <a:r>
              <a:rPr lang="ru-RU" dirty="0" smtClean="0"/>
              <a:t>) - </a:t>
            </a:r>
            <a:r>
              <a:rPr lang="ru-RU" dirty="0" err="1" smtClean="0"/>
              <a:t>вільні</a:t>
            </a:r>
            <a:r>
              <a:rPr lang="ru-RU" dirty="0" smtClean="0"/>
              <a:t> </a:t>
            </a:r>
            <a:r>
              <a:rPr lang="ru-RU" dirty="0" err="1" smtClean="0"/>
              <a:t>новини</a:t>
            </a:r>
            <a:r>
              <a:rPr lang="ru-RU" dirty="0" smtClean="0"/>
              <a:t>,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культурного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500 статей;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err="1" smtClean="0"/>
              <a:t>Вікісховище</a:t>
            </a:r>
            <a:r>
              <a:rPr lang="ru-RU" dirty="0" smtClean="0"/>
              <a:t> (</a:t>
            </a:r>
            <a:r>
              <a:rPr lang="en-US" dirty="0" smtClean="0">
                <a:hlinkClick r:id="rId7"/>
              </a:rPr>
              <a:t>http</a:t>
            </a:r>
            <a:r>
              <a:rPr lang="ru-RU" dirty="0" smtClean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commons</a:t>
            </a:r>
            <a:r>
              <a:rPr lang="ru-RU" dirty="0" smtClean="0">
                <a:hlinkClick r:id="rId7"/>
              </a:rPr>
              <a:t>.</a:t>
            </a:r>
            <a:r>
              <a:rPr lang="en-US" dirty="0" err="1" smtClean="0">
                <a:hlinkClick r:id="rId7"/>
              </a:rPr>
              <a:t>wikimedia</a:t>
            </a:r>
            <a:r>
              <a:rPr lang="uk-UA" dirty="0" smtClean="0">
                <a:hlinkClick r:id="rId7"/>
              </a:rPr>
              <a:t>.</a:t>
            </a:r>
            <a:r>
              <a:rPr lang="en-US" dirty="0" smtClean="0">
                <a:hlinkClick r:id="rId7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 - </a:t>
            </a:r>
            <a:r>
              <a:rPr lang="ru-RU" dirty="0" err="1" smtClean="0"/>
              <a:t>збірка</a:t>
            </a:r>
            <a:r>
              <a:rPr lang="ru-RU" dirty="0" smtClean="0"/>
              <a:t> </a:t>
            </a:r>
            <a:r>
              <a:rPr lang="ru-RU" dirty="0" err="1" smtClean="0"/>
              <a:t>медіа-файлів</a:t>
            </a:r>
            <a:r>
              <a:rPr lang="ru-RU" dirty="0" smtClean="0"/>
              <a:t> (</a:t>
            </a:r>
            <a:r>
              <a:rPr lang="ru-RU" dirty="0" err="1" smtClean="0"/>
              <a:t>зображень</a:t>
            </a:r>
            <a:r>
              <a:rPr lang="ru-RU" dirty="0" smtClean="0"/>
              <a:t>, </a:t>
            </a:r>
            <a:r>
              <a:rPr lang="ru-RU" dirty="0" err="1" smtClean="0"/>
              <a:t>звуків</a:t>
            </a:r>
            <a:r>
              <a:rPr lang="ru-RU" dirty="0" smtClean="0"/>
              <a:t>, </a:t>
            </a:r>
            <a:r>
              <a:rPr lang="ru-RU" dirty="0" err="1" smtClean="0"/>
              <a:t>відео</a:t>
            </a:r>
            <a:r>
              <a:rPr lang="ru-RU" dirty="0" smtClean="0"/>
              <a:t>) </a:t>
            </a:r>
            <a:r>
              <a:rPr lang="ru-RU" dirty="0" err="1" smtClean="0"/>
              <a:t>різної</a:t>
            </a:r>
            <a:r>
              <a:rPr lang="ru-RU" dirty="0" smtClean="0"/>
              <a:t> тематики, яку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поповнювати</a:t>
            </a:r>
            <a:r>
              <a:rPr lang="ru-RU" dirty="0" smtClean="0"/>
              <a:t>. </a:t>
            </a:r>
            <a:r>
              <a:rPr lang="ru-RU" dirty="0" err="1" smtClean="0"/>
              <a:t>Налічує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6 </a:t>
            </a:r>
            <a:r>
              <a:rPr lang="ru-RU" dirty="0" err="1" smtClean="0"/>
              <a:t>млн</a:t>
            </a:r>
            <a:r>
              <a:rPr lang="ru-RU" dirty="0" smtClean="0"/>
              <a:t> </a:t>
            </a:r>
            <a:r>
              <a:rPr lang="ru-RU" dirty="0" err="1" smtClean="0"/>
              <a:t>файлів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україномовних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 </a:t>
            </a:r>
            <a:r>
              <a:rPr lang="ru-RU" dirty="0" err="1" smtClean="0"/>
              <a:t>координують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Мета-Вікі</a:t>
            </a:r>
            <a:r>
              <a:rPr lang="ru-RU" dirty="0" smtClean="0"/>
              <a:t> (</a:t>
            </a:r>
            <a:r>
              <a:rPr lang="en-US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en-US" u="sng" dirty="0" smtClean="0">
                <a:hlinkClick r:id="rId8"/>
              </a:rPr>
              <a:t>meta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wikimedia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smtClean="0">
                <a:hlinkClick r:id="rId8"/>
              </a:rPr>
              <a:t>org</a:t>
            </a:r>
            <a:r>
              <a:rPr lang="ru-RU" dirty="0" smtClean="0"/>
              <a:t>) та </a:t>
            </a:r>
            <a:r>
              <a:rPr lang="ru-RU" dirty="0" err="1" smtClean="0"/>
              <a:t>Вікімедіа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(</a:t>
            </a:r>
            <a:r>
              <a:rPr lang="en-US" dirty="0" smtClean="0">
                <a:hlinkClick r:id="rId9"/>
              </a:rPr>
              <a:t>http</a:t>
            </a:r>
            <a:r>
              <a:rPr lang="ru-RU" dirty="0" smtClean="0">
                <a:hlinkClick r:id="rId9"/>
              </a:rPr>
              <a:t>://</a:t>
            </a:r>
            <a:r>
              <a:rPr lang="en-US" dirty="0" err="1" smtClean="0">
                <a:hlinkClick r:id="rId9"/>
              </a:rPr>
              <a:t>ua</a:t>
            </a:r>
            <a:r>
              <a:rPr lang="ru-RU" dirty="0" smtClean="0">
                <a:hlinkClick r:id="rId9"/>
              </a:rPr>
              <a:t>.</a:t>
            </a:r>
            <a:r>
              <a:rPr lang="en-US" dirty="0" err="1" smtClean="0">
                <a:hlinkClick r:id="rId9"/>
              </a:rPr>
              <a:t>wikimedia</a:t>
            </a:r>
            <a:r>
              <a:rPr lang="ru-RU" dirty="0" smtClean="0">
                <a:hlinkClick r:id="rId9"/>
              </a:rPr>
              <a:t>.</a:t>
            </a:r>
            <a:r>
              <a:rPr lang="en-US" dirty="0" smtClean="0">
                <a:hlinkClick r:id="rId9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8" y="1857375"/>
            <a:ext cx="80502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>
              <a:solidFill>
                <a:srgbClr val="7B989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7A01C-4E7F-418B-9536-4FA6F357F7EC}" type="slidenum">
              <a:rPr lang="ru-RU"/>
              <a:pPr>
                <a:defRPr/>
              </a:pPr>
              <a:t>34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Вікісловник</a:t>
            </a:r>
            <a:r>
              <a:rPr lang="ru-RU" dirty="0" smtClean="0"/>
              <a:t>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err="1" smtClean="0">
                <a:hlinkClick r:id="rId2"/>
              </a:rPr>
              <a:t>uk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wiktionary</a:t>
            </a:r>
            <a:r>
              <a:rPr lang="ru-RU" dirty="0" smtClean="0">
                <a:hlinkClick r:id="rId2"/>
              </a:rPr>
              <a:t>.</a:t>
            </a:r>
            <a:r>
              <a:rPr lang="en-US" dirty="0" smtClean="0">
                <a:hlinkClick r:id="rId2"/>
              </a:rPr>
              <a:t>org</a:t>
            </a:r>
            <a:r>
              <a:rPr lang="ru-RU" dirty="0" smtClean="0"/>
              <a:t>)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Вікіпідручник</a:t>
            </a:r>
            <a:r>
              <a:rPr lang="ru-RU" dirty="0" smtClean="0"/>
              <a:t> (</a:t>
            </a:r>
            <a:r>
              <a:rPr lang="en-US" dirty="0" smtClean="0">
                <a:hlinkClick r:id="rId3"/>
              </a:rPr>
              <a:t>http</a:t>
            </a:r>
            <a:r>
              <a:rPr lang="ru-RU" dirty="0" smtClean="0">
                <a:hlinkClick r:id="rId3"/>
              </a:rPr>
              <a:t>://</a:t>
            </a:r>
            <a:r>
              <a:rPr lang="en-US" dirty="0" err="1" smtClean="0">
                <a:hlinkClick r:id="rId3"/>
              </a:rPr>
              <a:t>uk</a:t>
            </a:r>
            <a:r>
              <a:rPr lang="ru-RU" dirty="0" smtClean="0">
                <a:hlinkClick r:id="rId3"/>
              </a:rPr>
              <a:t>.</a:t>
            </a:r>
            <a:r>
              <a:rPr lang="en-US" dirty="0" err="1" smtClean="0">
                <a:hlinkClick r:id="rId3"/>
              </a:rPr>
              <a:t>wikibooks</a:t>
            </a:r>
            <a:r>
              <a:rPr lang="ru-RU" dirty="0" smtClean="0">
                <a:hlinkClick r:id="rId3"/>
              </a:rPr>
              <a:t>.</a:t>
            </a:r>
            <a:r>
              <a:rPr lang="en-US" dirty="0" smtClean="0">
                <a:hlinkClick r:id="rId3"/>
              </a:rPr>
              <a:t>org</a:t>
            </a:r>
            <a:r>
              <a:rPr lang="ru-RU" dirty="0" smtClean="0"/>
              <a:t>)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ВікіЦитати</a:t>
            </a:r>
            <a:r>
              <a:rPr lang="ru-RU" dirty="0" smtClean="0"/>
              <a:t> (</a:t>
            </a:r>
            <a:r>
              <a:rPr lang="en-US" dirty="0" smtClean="0">
                <a:hlinkClick r:id="rId4"/>
              </a:rPr>
              <a:t>http</a:t>
            </a:r>
            <a:r>
              <a:rPr lang="ru-RU" dirty="0" smtClean="0">
                <a:hlinkClick r:id="rId4"/>
              </a:rPr>
              <a:t>://</a:t>
            </a:r>
            <a:r>
              <a:rPr lang="en-US" dirty="0" err="1" smtClean="0">
                <a:hlinkClick r:id="rId4"/>
              </a:rPr>
              <a:t>uk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wikiquote</a:t>
            </a:r>
            <a:r>
              <a:rPr lang="ru-RU" dirty="0" smtClean="0">
                <a:hlinkClick r:id="rId4"/>
              </a:rPr>
              <a:t>.</a:t>
            </a:r>
            <a:r>
              <a:rPr lang="en-US" dirty="0" smtClean="0">
                <a:hlinkClick r:id="rId4"/>
              </a:rPr>
              <a:t>org</a:t>
            </a: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ВікіВиди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species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wikimedia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org</a:t>
            </a:r>
            <a:r>
              <a:rPr lang="ru-RU" dirty="0" smtClean="0"/>
              <a:t>)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ВікіНовини</a:t>
            </a:r>
            <a:r>
              <a:rPr lang="ru-RU" dirty="0" smtClean="0"/>
              <a:t> (</a:t>
            </a:r>
            <a:r>
              <a:rPr lang="en-US" u="sng" dirty="0" smtClean="0">
                <a:hlinkClick r:id="rId6"/>
              </a:rPr>
              <a:t>http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uk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wikinews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smtClean="0">
                <a:hlinkClick r:id="rId6"/>
              </a:rPr>
              <a:t>org</a:t>
            </a:r>
            <a:r>
              <a:rPr lang="ru-RU" dirty="0" smtClean="0"/>
              <a:t>)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Вікісховище</a:t>
            </a:r>
            <a:r>
              <a:rPr lang="ru-RU" dirty="0" smtClean="0"/>
              <a:t> (</a:t>
            </a:r>
            <a:r>
              <a:rPr lang="en-US" dirty="0" smtClean="0">
                <a:hlinkClick r:id="rId7"/>
              </a:rPr>
              <a:t>http</a:t>
            </a:r>
            <a:r>
              <a:rPr lang="ru-RU" dirty="0" smtClean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commons</a:t>
            </a:r>
            <a:r>
              <a:rPr lang="ru-RU" dirty="0" smtClean="0">
                <a:hlinkClick r:id="rId7"/>
              </a:rPr>
              <a:t>.</a:t>
            </a:r>
            <a:r>
              <a:rPr lang="en-US" dirty="0" err="1" smtClean="0">
                <a:hlinkClick r:id="rId7"/>
              </a:rPr>
              <a:t>wikimedia</a:t>
            </a:r>
            <a:r>
              <a:rPr lang="uk-UA" dirty="0" smtClean="0">
                <a:hlinkClick r:id="rId7"/>
              </a:rPr>
              <a:t>.</a:t>
            </a:r>
            <a:r>
              <a:rPr lang="en-US" dirty="0" smtClean="0">
                <a:hlinkClick r:id="rId7"/>
              </a:rPr>
              <a:t>org</a:t>
            </a:r>
            <a:r>
              <a:rPr lang="uk-UA" dirty="0" smtClean="0"/>
              <a:t> </a:t>
            </a:r>
            <a:r>
              <a:rPr lang="ru-RU" dirty="0" smtClean="0"/>
              <a:t>)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україномовних</a:t>
            </a:r>
            <a:r>
              <a:rPr lang="ru-RU" dirty="0" smtClean="0"/>
              <a:t> </a:t>
            </a:r>
            <a:r>
              <a:rPr lang="ru-RU" dirty="0" err="1" smtClean="0"/>
              <a:t>розділів</a:t>
            </a:r>
            <a:r>
              <a:rPr lang="ru-RU" dirty="0" smtClean="0"/>
              <a:t> </a:t>
            </a:r>
            <a:r>
              <a:rPr lang="ru-RU" dirty="0" err="1" smtClean="0"/>
              <a:t>вікі-проектів</a:t>
            </a:r>
            <a:r>
              <a:rPr lang="ru-RU" dirty="0" smtClean="0"/>
              <a:t> </a:t>
            </a:r>
            <a:r>
              <a:rPr lang="ru-RU" dirty="0" err="1" smtClean="0"/>
              <a:t>координують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Мета-Вікі</a:t>
            </a:r>
            <a:r>
              <a:rPr lang="ru-RU" dirty="0" smtClean="0"/>
              <a:t> (</a:t>
            </a:r>
            <a:r>
              <a:rPr lang="en-US" u="sng" dirty="0" smtClean="0">
                <a:hlinkClick r:id="rId8"/>
              </a:rPr>
              <a:t>http</a:t>
            </a:r>
            <a:r>
              <a:rPr lang="ru-RU" u="sng" dirty="0" smtClean="0">
                <a:hlinkClick r:id="rId8"/>
              </a:rPr>
              <a:t>://</a:t>
            </a:r>
            <a:r>
              <a:rPr lang="en-US" u="sng" dirty="0" smtClean="0">
                <a:hlinkClick r:id="rId8"/>
              </a:rPr>
              <a:t>meta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err="1" smtClean="0">
                <a:hlinkClick r:id="rId8"/>
              </a:rPr>
              <a:t>wikimedia</a:t>
            </a:r>
            <a:r>
              <a:rPr lang="ru-RU" u="sng" dirty="0" smtClean="0">
                <a:hlinkClick r:id="rId8"/>
              </a:rPr>
              <a:t>.</a:t>
            </a:r>
            <a:r>
              <a:rPr lang="en-US" u="sng" dirty="0" smtClean="0">
                <a:hlinkClick r:id="rId8"/>
              </a:rPr>
              <a:t>org</a:t>
            </a:r>
            <a:r>
              <a:rPr lang="ru-RU" dirty="0" smtClean="0"/>
              <a:t>) та </a:t>
            </a:r>
            <a:r>
              <a:rPr lang="ru-RU" dirty="0" err="1" smtClean="0"/>
              <a:t>Вікімедіа</a:t>
            </a:r>
            <a:r>
              <a:rPr lang="ru-RU" dirty="0" smtClean="0"/>
              <a:t> </a:t>
            </a:r>
            <a:r>
              <a:rPr lang="ru-RU" dirty="0" err="1" smtClean="0"/>
              <a:t>Україна</a:t>
            </a:r>
            <a:r>
              <a:rPr lang="ru-RU" dirty="0" smtClean="0"/>
              <a:t> (</a:t>
            </a:r>
            <a:r>
              <a:rPr lang="en-US" dirty="0" smtClean="0">
                <a:hlinkClick r:id="rId9"/>
              </a:rPr>
              <a:t>http</a:t>
            </a:r>
            <a:r>
              <a:rPr lang="ru-RU" dirty="0" smtClean="0">
                <a:hlinkClick r:id="rId9"/>
              </a:rPr>
              <a:t>://</a:t>
            </a:r>
            <a:r>
              <a:rPr lang="en-US" dirty="0" err="1" smtClean="0">
                <a:hlinkClick r:id="rId9"/>
              </a:rPr>
              <a:t>ua</a:t>
            </a:r>
            <a:r>
              <a:rPr lang="ru-RU" dirty="0" smtClean="0">
                <a:hlinkClick r:id="rId9"/>
              </a:rPr>
              <a:t>.</a:t>
            </a:r>
            <a:r>
              <a:rPr lang="en-US" dirty="0" err="1" smtClean="0">
                <a:hlinkClick r:id="rId9"/>
              </a:rPr>
              <a:t>wikimedia</a:t>
            </a:r>
            <a:r>
              <a:rPr lang="ru-RU" dirty="0" smtClean="0">
                <a:hlinkClick r:id="rId9"/>
              </a:rPr>
              <a:t>.</a:t>
            </a:r>
            <a:r>
              <a:rPr lang="en-US" dirty="0" smtClean="0">
                <a:hlinkClick r:id="rId9"/>
              </a:rPr>
              <a:t>org</a:t>
            </a:r>
            <a:r>
              <a:rPr lang="ru-RU" dirty="0" smtClean="0"/>
              <a:t>).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287B8-C634-4E3C-BF64-44A39D242CFE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625" y="357188"/>
            <a:ext cx="34290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Вікісловник</a:t>
            </a:r>
            <a:r>
              <a:rPr lang="ru-RU" dirty="0"/>
              <a:t> (</a:t>
            </a:r>
            <a:r>
              <a:rPr lang="en-US" dirty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uk</a:t>
            </a:r>
            <a:r>
              <a:rPr lang="ru-RU" dirty="0">
                <a:hlinkClick r:id="rId2"/>
              </a:rPr>
              <a:t>.</a:t>
            </a:r>
            <a:r>
              <a:rPr lang="en-US" dirty="0" err="1">
                <a:hlinkClick r:id="rId2"/>
              </a:rPr>
              <a:t>wiktionary</a:t>
            </a:r>
            <a:r>
              <a:rPr lang="ru-RU" dirty="0">
                <a:hlinkClick r:id="rId2"/>
              </a:rPr>
              <a:t>.</a:t>
            </a:r>
            <a:r>
              <a:rPr lang="en-US" dirty="0">
                <a:hlinkClick r:id="rId2"/>
              </a:rPr>
              <a:t>org</a:t>
            </a:r>
            <a:r>
              <a:rPr lang="ru-RU" dirty="0"/>
              <a:t>)</a:t>
            </a:r>
          </a:p>
        </p:txBody>
      </p:sp>
      <p:pic>
        <p:nvPicPr>
          <p:cNvPr id="5120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2875" y="1785938"/>
            <a:ext cx="4429125" cy="3482975"/>
          </a:xfrm>
        </p:spPr>
      </p:pic>
      <p:sp>
        <p:nvSpPr>
          <p:cNvPr id="12" name="Прямоугольник 11"/>
          <p:cNvSpPr/>
          <p:nvPr/>
        </p:nvSpPr>
        <p:spPr>
          <a:xfrm>
            <a:off x="4929188" y="357188"/>
            <a:ext cx="28575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Вікіпідручник</a:t>
            </a:r>
            <a:r>
              <a:rPr lang="ru-RU" dirty="0"/>
              <a:t> (</a:t>
            </a:r>
            <a:r>
              <a:rPr lang="en-US" dirty="0">
                <a:hlinkClick r:id="rId4"/>
              </a:rPr>
              <a:t>http</a:t>
            </a:r>
            <a:r>
              <a:rPr lang="ru-RU" dirty="0">
                <a:hlinkClick r:id="rId4"/>
              </a:rPr>
              <a:t>://</a:t>
            </a:r>
            <a:r>
              <a:rPr lang="en-US" dirty="0" err="1">
                <a:hlinkClick r:id="rId4"/>
              </a:rPr>
              <a:t>uk</a:t>
            </a:r>
            <a:r>
              <a:rPr lang="ru-RU" dirty="0">
                <a:hlinkClick r:id="rId4"/>
              </a:rPr>
              <a:t>.</a:t>
            </a:r>
            <a:r>
              <a:rPr lang="en-US" dirty="0" err="1">
                <a:hlinkClick r:id="rId4"/>
              </a:rPr>
              <a:t>wikibooks</a:t>
            </a:r>
            <a:r>
              <a:rPr lang="ru-RU" dirty="0">
                <a:hlinkClick r:id="rId4"/>
              </a:rPr>
              <a:t>.</a:t>
            </a:r>
            <a:r>
              <a:rPr lang="en-US" dirty="0">
                <a:hlinkClick r:id="rId4"/>
              </a:rPr>
              <a:t>org</a:t>
            </a:r>
            <a:r>
              <a:rPr lang="ru-RU" dirty="0"/>
              <a:t>)</a:t>
            </a:r>
          </a:p>
        </p:txBody>
      </p:sp>
      <p:pic>
        <p:nvPicPr>
          <p:cNvPr id="512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87875" y="1785938"/>
            <a:ext cx="4530725" cy="3476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1A1410-FEE3-43EF-A1B4-2C9CE4E2CB23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625" y="357188"/>
            <a:ext cx="34290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ВікіЦитати</a:t>
            </a:r>
            <a:r>
              <a:rPr lang="ru-RU" dirty="0"/>
              <a:t> (</a:t>
            </a:r>
            <a:r>
              <a:rPr lang="en-US" dirty="0">
                <a:hlinkClick r:id="rId2"/>
              </a:rPr>
              <a:t>http</a:t>
            </a:r>
            <a:r>
              <a:rPr lang="ru-RU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uk</a:t>
            </a:r>
            <a:r>
              <a:rPr lang="ru-RU" dirty="0">
                <a:hlinkClick r:id="rId2"/>
              </a:rPr>
              <a:t>.</a:t>
            </a:r>
            <a:r>
              <a:rPr lang="en-US" dirty="0" err="1">
                <a:hlinkClick r:id="rId2"/>
              </a:rPr>
              <a:t>wikiquote</a:t>
            </a:r>
            <a:r>
              <a:rPr lang="ru-RU" dirty="0">
                <a:hlinkClick r:id="rId2"/>
              </a:rPr>
              <a:t>.</a:t>
            </a:r>
            <a:r>
              <a:rPr lang="en-US" dirty="0">
                <a:hlinkClick r:id="rId2"/>
              </a:rPr>
              <a:t>org</a:t>
            </a:r>
            <a:r>
              <a:rPr lang="ru-RU" dirty="0"/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88" y="357188"/>
            <a:ext cx="3357562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ВікіВиди</a:t>
            </a:r>
            <a:r>
              <a:rPr lang="ru-RU" dirty="0"/>
              <a:t> (</a:t>
            </a:r>
            <a:r>
              <a:rPr lang="en-US" u="sng" dirty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species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wikimedia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org</a:t>
            </a:r>
            <a:r>
              <a:rPr lang="ru-RU" dirty="0"/>
              <a:t>)</a:t>
            </a:r>
          </a:p>
        </p:txBody>
      </p:sp>
      <p:pic>
        <p:nvPicPr>
          <p:cNvPr id="522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43063"/>
            <a:ext cx="4570413" cy="3500437"/>
          </a:xfrm>
        </p:spPr>
      </p:pic>
      <p:pic>
        <p:nvPicPr>
          <p:cNvPr id="522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643438" y="1571625"/>
            <a:ext cx="4329112" cy="35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7C5A28-1785-41E9-8008-17E35B0683FE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625" y="357188"/>
            <a:ext cx="34290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ВікіНовини</a:t>
            </a:r>
            <a:r>
              <a:rPr lang="ru-RU" dirty="0"/>
              <a:t> (</a:t>
            </a:r>
            <a:r>
              <a:rPr lang="en-US" u="sng" dirty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en-US" u="sng" dirty="0" err="1">
                <a:hlinkClick r:id="rId2"/>
              </a:rPr>
              <a:t>uk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wikinews</a:t>
            </a:r>
            <a:r>
              <a:rPr lang="ru-RU" u="sng" dirty="0">
                <a:hlinkClick r:id="rId2"/>
              </a:rPr>
              <a:t>.</a:t>
            </a:r>
            <a:r>
              <a:rPr lang="en-US" u="sng" dirty="0">
                <a:hlinkClick r:id="rId2"/>
              </a:rPr>
              <a:t>org</a:t>
            </a:r>
            <a:r>
              <a:rPr lang="ru-RU" dirty="0"/>
              <a:t>)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88" y="357188"/>
            <a:ext cx="3643312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Вікісховище</a:t>
            </a:r>
            <a:r>
              <a:rPr lang="ru-RU" dirty="0"/>
              <a:t> (</a:t>
            </a:r>
            <a:r>
              <a:rPr lang="en-US" dirty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en-US" dirty="0">
                <a:hlinkClick r:id="rId3"/>
              </a:rPr>
              <a:t>commons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wikimedia</a:t>
            </a:r>
            <a:r>
              <a:rPr lang="uk-UA" dirty="0">
                <a:hlinkClick r:id="rId3"/>
              </a:rPr>
              <a:t>.</a:t>
            </a:r>
            <a:r>
              <a:rPr lang="en-US" dirty="0">
                <a:hlinkClick r:id="rId3"/>
              </a:rPr>
              <a:t>org</a:t>
            </a:r>
            <a:r>
              <a:rPr lang="ru-RU" dirty="0"/>
              <a:t>)</a:t>
            </a:r>
          </a:p>
        </p:txBody>
      </p:sp>
      <p:pic>
        <p:nvPicPr>
          <p:cNvPr id="532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" y="1643063"/>
            <a:ext cx="4429125" cy="3409950"/>
          </a:xfrm>
        </p:spPr>
      </p:pic>
      <p:pic>
        <p:nvPicPr>
          <p:cNvPr id="532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70413" y="1638300"/>
            <a:ext cx="4502150" cy="3467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C4E4A-730A-4FBC-B5A1-88EDD30C359E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28625" y="357188"/>
            <a:ext cx="34290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Мета-Вікі</a:t>
            </a:r>
            <a:r>
              <a:rPr lang="ru-RU" dirty="0"/>
              <a:t> (</a:t>
            </a:r>
            <a:r>
              <a:rPr lang="en-US" u="sng" dirty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en-US" u="sng" dirty="0">
                <a:hlinkClick r:id="rId2"/>
              </a:rPr>
              <a:t>meta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wikimedia</a:t>
            </a:r>
            <a:r>
              <a:rPr lang="ru-RU" u="sng" dirty="0">
                <a:hlinkClick r:id="rId2"/>
              </a:rPr>
              <a:t>.</a:t>
            </a:r>
            <a:r>
              <a:rPr lang="en-US" u="sng" dirty="0">
                <a:hlinkClick r:id="rId2"/>
              </a:rPr>
              <a:t>org</a:t>
            </a:r>
            <a:r>
              <a:rPr lang="ru-RU" dirty="0"/>
              <a:t>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9188" y="357188"/>
            <a:ext cx="3643312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195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Вікімедіа</a:t>
            </a:r>
            <a:r>
              <a:rPr lang="ru-RU" dirty="0"/>
              <a:t> </a:t>
            </a:r>
            <a:r>
              <a:rPr lang="ru-RU" dirty="0" err="1"/>
              <a:t>Україна</a:t>
            </a:r>
            <a:r>
              <a:rPr lang="ru-RU" dirty="0"/>
              <a:t> (</a:t>
            </a:r>
            <a:r>
              <a:rPr lang="en-US" dirty="0">
                <a:hlinkClick r:id="rId3"/>
              </a:rPr>
              <a:t>http</a:t>
            </a:r>
            <a:r>
              <a:rPr lang="ru-RU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ua</a:t>
            </a:r>
            <a:r>
              <a:rPr lang="ru-RU" dirty="0">
                <a:hlinkClick r:id="rId3"/>
              </a:rPr>
              <a:t>.</a:t>
            </a:r>
            <a:r>
              <a:rPr lang="en-US" dirty="0" err="1">
                <a:hlinkClick r:id="rId3"/>
              </a:rPr>
              <a:t>wikimedia</a:t>
            </a:r>
            <a:r>
              <a:rPr lang="ru-RU" dirty="0">
                <a:hlinkClick r:id="rId3"/>
              </a:rPr>
              <a:t>.</a:t>
            </a:r>
            <a:r>
              <a:rPr lang="en-US" dirty="0">
                <a:hlinkClick r:id="rId3"/>
              </a:rPr>
              <a:t>org</a:t>
            </a:r>
            <a:r>
              <a:rPr lang="ru-RU" dirty="0"/>
              <a:t>)</a:t>
            </a:r>
          </a:p>
        </p:txBody>
      </p:sp>
      <p:pic>
        <p:nvPicPr>
          <p:cNvPr id="542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" y="1571625"/>
            <a:ext cx="4357688" cy="3432175"/>
          </a:xfrm>
        </p:spPr>
      </p:pic>
      <p:pic>
        <p:nvPicPr>
          <p:cNvPr id="542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0" y="1571625"/>
            <a:ext cx="4432300" cy="3357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Дистанційне навчання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720547-DF1C-4B33-B6E9-D12E79F4C4F6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75" y="1527175"/>
            <a:ext cx="8858250" cy="4830763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 smtClean="0"/>
              <a:t>технічні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зв'язку</a:t>
            </a:r>
            <a:r>
              <a:rPr lang="ru-RU" dirty="0" smtClean="0"/>
              <a:t> та </a:t>
            </a:r>
            <a:r>
              <a:rPr lang="ru-RU" dirty="0" err="1" smtClean="0"/>
              <a:t>передачі</a:t>
            </a:r>
            <a:r>
              <a:rPr lang="ru-RU" dirty="0" smtClean="0"/>
              <a:t> </a:t>
            </a:r>
            <a:r>
              <a:rPr lang="ru-RU" dirty="0" err="1" smtClean="0"/>
              <a:t>даних</a:t>
            </a:r>
            <a:r>
              <a:rPr lang="ru-RU" dirty="0" smtClean="0"/>
              <a:t> стали основою для </a:t>
            </a:r>
            <a:r>
              <a:rPr lang="ru-RU" dirty="0" err="1" smtClean="0"/>
              <a:t>виникнення</a:t>
            </a:r>
            <a:r>
              <a:rPr lang="ru-RU" dirty="0" smtClean="0"/>
              <a:t> </a:t>
            </a:r>
            <a:r>
              <a:rPr lang="ru-RU" dirty="0" err="1" smtClean="0"/>
              <a:t>нової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- </a:t>
            </a:r>
            <a:r>
              <a:rPr lang="ru-RU" b="1" dirty="0" err="1" smtClean="0"/>
              <a:t>дистанційного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Така</a:t>
            </a:r>
            <a:r>
              <a:rPr lang="ru-RU" dirty="0" smtClean="0"/>
              <a:t> форма </a:t>
            </a:r>
            <a:r>
              <a:rPr lang="ru-RU" dirty="0" err="1" smtClean="0"/>
              <a:t>навчання</a:t>
            </a:r>
            <a:r>
              <a:rPr lang="ru-RU" dirty="0" smtClean="0"/>
              <a:t> повинна </a:t>
            </a:r>
            <a:r>
              <a:rPr lang="ru-RU" dirty="0" err="1" smtClean="0"/>
              <a:t>забезпечити</a:t>
            </a:r>
            <a:r>
              <a:rPr lang="ru-RU" dirty="0" smtClean="0"/>
              <a:t> </a:t>
            </a:r>
            <a:r>
              <a:rPr lang="ru-RU" dirty="0" err="1" smtClean="0"/>
              <a:t>учню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вибору</a:t>
            </a:r>
            <a:r>
              <a:rPr lang="ru-RU" dirty="0" smtClean="0"/>
              <a:t> </a:t>
            </a:r>
            <a:r>
              <a:rPr lang="ru-RU" dirty="0" err="1" smtClean="0"/>
              <a:t>місця</a:t>
            </a:r>
            <a:r>
              <a:rPr lang="ru-RU" dirty="0" smtClean="0"/>
              <a:t>, часу та темпу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отримання</a:t>
            </a:r>
            <a:r>
              <a:rPr lang="ru-RU" dirty="0" smtClean="0"/>
              <a:t> ним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консультацій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викладача</a:t>
            </a:r>
            <a:r>
              <a:rPr lang="ru-RU" dirty="0" smtClean="0"/>
              <a:t>, </a:t>
            </a:r>
            <a:r>
              <a:rPr lang="ru-RU" dirty="0" err="1" smtClean="0"/>
              <a:t>здійснення</a:t>
            </a:r>
            <a:r>
              <a:rPr lang="ru-RU" dirty="0" smtClean="0"/>
              <a:t> контролю за </a:t>
            </a:r>
            <a:r>
              <a:rPr lang="ru-RU" dirty="0" err="1" smtClean="0"/>
              <a:t>рівнем</a:t>
            </a:r>
            <a:r>
              <a:rPr lang="ru-RU" dirty="0" smtClean="0"/>
              <a:t>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система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впроваджується</a:t>
            </a:r>
            <a:r>
              <a:rPr lang="ru-RU" dirty="0" smtClean="0"/>
              <a:t> </a:t>
            </a:r>
            <a:r>
              <a:rPr lang="ru-RU" dirty="0" err="1" smtClean="0"/>
              <a:t>окремими</a:t>
            </a:r>
            <a:r>
              <a:rPr lang="ru-RU" dirty="0" smtClean="0"/>
              <a:t> </a:t>
            </a:r>
            <a:r>
              <a:rPr lang="ru-RU" dirty="0" err="1" smtClean="0"/>
              <a:t>навчальними</a:t>
            </a:r>
            <a:r>
              <a:rPr lang="ru-RU" dirty="0" smtClean="0"/>
              <a:t> закладами та </a:t>
            </a:r>
            <a:r>
              <a:rPr lang="ru-RU" dirty="0" err="1" smtClean="0"/>
              <a:t>бізнес-структурами</a:t>
            </a:r>
            <a:r>
              <a:rPr lang="ru-RU" dirty="0" smtClean="0"/>
              <a:t> як форма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вищої</a:t>
            </a:r>
            <a:r>
              <a:rPr lang="ru-RU" dirty="0" smtClean="0"/>
              <a:t> </a:t>
            </a:r>
            <a:r>
              <a:rPr lang="ru-RU" dirty="0" err="1" smtClean="0"/>
              <a:t>освіти</a:t>
            </a:r>
            <a:r>
              <a:rPr lang="ru-RU" dirty="0" smtClean="0"/>
              <a:t>,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кваліфікації</a:t>
            </a:r>
            <a:r>
              <a:rPr lang="ru-RU" dirty="0" smtClean="0"/>
              <a:t>, </a:t>
            </a:r>
            <a:r>
              <a:rPr lang="ru-RU" dirty="0" err="1" smtClean="0"/>
              <a:t>навчання</a:t>
            </a:r>
            <a:r>
              <a:rPr lang="ru-RU" dirty="0" smtClean="0"/>
              <a:t> персоналу,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людей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особливими</a:t>
            </a:r>
            <a:r>
              <a:rPr lang="ru-RU" dirty="0" smtClean="0"/>
              <a:t> потребами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r>
              <a:rPr lang="ru-RU" dirty="0" err="1" smtClean="0"/>
              <a:t>Розробляються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 та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відрізняються</a:t>
            </a:r>
            <a:r>
              <a:rPr lang="ru-RU" dirty="0" smtClean="0"/>
              <a:t> формою </a:t>
            </a:r>
            <a:r>
              <a:rPr lang="ru-RU" dirty="0" err="1" smtClean="0"/>
              <a:t>представлення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, способами </a:t>
            </a:r>
            <a:r>
              <a:rPr lang="ru-RU" dirty="0" err="1" smtClean="0"/>
              <a:t>організації</a:t>
            </a:r>
            <a:r>
              <a:rPr lang="ru-RU" dirty="0" smtClean="0"/>
              <a:t> контролю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2143116"/>
          <a:ext cx="8786874" cy="146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Физика</a:t>
            </a:r>
            <a:r>
              <a:rPr lang="ru-RU" b="1" dirty="0" smtClean="0"/>
              <a:t> </a:t>
            </a:r>
            <a:r>
              <a:rPr lang="ru-RU" dirty="0" smtClean="0"/>
              <a:t>в</a:t>
            </a:r>
            <a:r>
              <a:rPr lang="ru-RU" b="1" dirty="0" smtClean="0"/>
              <a:t> </a:t>
            </a:r>
            <a:r>
              <a:rPr lang="ru-RU" dirty="0" err="1" smtClean="0"/>
              <a:t>анимациях</a:t>
            </a:r>
            <a:r>
              <a:rPr lang="ru-RU" dirty="0" smtClean="0"/>
              <a:t>  (</a:t>
            </a: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physics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nad</a:t>
            </a:r>
            <a:r>
              <a:rPr lang="ru-RU" dirty="0" smtClean="0">
                <a:hlinkClick r:id="rId2"/>
              </a:rPr>
              <a:t>.</a:t>
            </a:r>
            <a:r>
              <a:rPr lang="en-US" dirty="0" err="1" smtClean="0">
                <a:hlinkClick r:id="rId2"/>
              </a:rPr>
              <a:t>ru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ADF3B-6D04-4080-9837-AC62DF6753BC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946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071688" y="1422400"/>
            <a:ext cx="5286375" cy="4941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Дистанційне навчання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4B06B-2195-4F04-8FE2-18BAC3C68ABD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75" y="1527175"/>
            <a:ext cx="8858250" cy="1616075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Проводяться</a:t>
            </a:r>
            <a:r>
              <a:rPr lang="ru-RU" dirty="0" smtClean="0"/>
              <a:t> </a:t>
            </a:r>
            <a:r>
              <a:rPr lang="ru-RU" dirty="0" err="1" smtClean="0"/>
              <a:t>експерименти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проблемна</a:t>
            </a:r>
            <a:r>
              <a:rPr lang="ru-RU" dirty="0" smtClean="0"/>
              <a:t> </a:t>
            </a:r>
            <a:r>
              <a:rPr lang="ru-RU" dirty="0" err="1" smtClean="0"/>
              <a:t>лабораторія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</a:t>
            </a:r>
            <a:r>
              <a:rPr lang="ru-RU" dirty="0" err="1" smtClean="0"/>
              <a:t>технічного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«</a:t>
            </a:r>
            <a:r>
              <a:rPr lang="ru-RU" dirty="0" err="1" smtClean="0"/>
              <a:t>Харківський</a:t>
            </a:r>
            <a:r>
              <a:rPr lang="ru-RU" dirty="0" smtClean="0"/>
              <a:t> </a:t>
            </a:r>
            <a:r>
              <a:rPr lang="ru-RU" dirty="0" err="1" smtClean="0"/>
              <a:t>політехнічний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» </a:t>
            </a:r>
            <a:r>
              <a:rPr lang="ru-RU" dirty="0" err="1" smtClean="0"/>
              <a:t>відкрила</a:t>
            </a:r>
            <a:r>
              <a:rPr lang="ru-RU" dirty="0" smtClean="0"/>
              <a:t> портал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НТУ «ХПІ»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kharkiv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edu</a:t>
            </a:r>
            <a:r>
              <a:rPr lang="ru-RU" dirty="0" smtClean="0"/>
              <a:t>) та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Відділом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проектування</a:t>
            </a:r>
            <a:r>
              <a:rPr lang="ru-RU" dirty="0" smtClean="0"/>
              <a:t>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Інституту</a:t>
            </a:r>
            <a:r>
              <a:rPr lang="ru-RU" dirty="0" smtClean="0"/>
              <a:t> </a:t>
            </a:r>
            <a:r>
              <a:rPr lang="ru-RU" dirty="0" err="1" smtClean="0"/>
              <a:t>інформаційних</a:t>
            </a:r>
            <a:r>
              <a:rPr lang="ru-RU" dirty="0" smtClean="0"/>
              <a:t> </a:t>
            </a:r>
            <a:r>
              <a:rPr lang="ru-RU" dirty="0" err="1" smtClean="0"/>
              <a:t>технологій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засобів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АПН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запроваджує</a:t>
            </a:r>
            <a:r>
              <a:rPr lang="ru-RU" dirty="0" smtClean="0"/>
              <a:t> проект </a:t>
            </a:r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://2.</a:t>
            </a:r>
            <a:r>
              <a:rPr lang="en-US" u="sng" dirty="0" err="1" smtClean="0">
                <a:hlinkClick r:id="rId3"/>
              </a:rPr>
              <a:t>ukrintschool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smtClean="0">
                <a:hlinkClick r:id="rId3"/>
              </a:rPr>
              <a:t>org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moodle</a:t>
            </a:r>
            <a:r>
              <a:rPr lang="ru-RU" dirty="0" smtClean="0"/>
              <a:t>).</a:t>
            </a:r>
          </a:p>
        </p:txBody>
      </p:sp>
      <p:pic>
        <p:nvPicPr>
          <p:cNvPr id="563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3143250"/>
            <a:ext cx="5643562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Дистанційне навчання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01BABC-AA24-43B5-95AA-A0A0A03BB165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01625" y="1371600"/>
            <a:ext cx="4038600" cy="4681538"/>
          </a:xfrm>
        </p:spPr>
        <p:txBody>
          <a:bodyPr>
            <a:normAutofit fontScale="77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У рамках проекту </a:t>
            </a:r>
            <a:r>
              <a:rPr lang="ru-RU" dirty="0" err="1" smtClean="0"/>
              <a:t>учням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проходження</a:t>
            </a:r>
            <a:r>
              <a:rPr lang="ru-RU" dirty="0" smtClean="0"/>
              <a:t> </a:t>
            </a:r>
            <a:r>
              <a:rPr lang="ru-RU" dirty="0" err="1" smtClean="0"/>
              <a:t>дистанційних</a:t>
            </a:r>
            <a:r>
              <a:rPr lang="ru-RU" dirty="0" smtClean="0"/>
              <a:t> </a:t>
            </a:r>
            <a:r>
              <a:rPr lang="ru-RU" dirty="0" err="1" smtClean="0"/>
              <a:t>курсів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 smtClean="0"/>
              <a:t>предметів</a:t>
            </a:r>
            <a:r>
              <a:rPr lang="ru-RU" dirty="0" smtClean="0"/>
              <a:t>, </a:t>
            </a:r>
            <a:r>
              <a:rPr lang="ru-RU" dirty="0" err="1" smtClean="0"/>
              <a:t>ознайомлення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теоретичним</a:t>
            </a:r>
            <a:r>
              <a:rPr lang="ru-RU" dirty="0" smtClean="0"/>
              <a:t> та </a:t>
            </a:r>
            <a:r>
              <a:rPr lang="ru-RU" dirty="0" err="1" smtClean="0"/>
              <a:t>ілюстративним</a:t>
            </a:r>
            <a:r>
              <a:rPr lang="ru-RU" dirty="0" smtClean="0"/>
              <a:t> </a:t>
            </a:r>
            <a:r>
              <a:rPr lang="ru-RU" dirty="0" err="1" smtClean="0"/>
              <a:t>матеріалом</a:t>
            </a:r>
            <a:r>
              <a:rPr lang="ru-RU" dirty="0" smtClean="0"/>
              <a:t>,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тестування</a:t>
            </a:r>
            <a:r>
              <a:rPr lang="ru-RU" dirty="0" smtClean="0"/>
              <a:t>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навчальних</a:t>
            </a:r>
            <a:r>
              <a:rPr lang="ru-RU" dirty="0" smtClean="0"/>
              <a:t> </a:t>
            </a:r>
            <a:r>
              <a:rPr lang="ru-RU" dirty="0" err="1" smtClean="0"/>
              <a:t>досягнень</a:t>
            </a:r>
            <a:r>
              <a:rPr lang="ru-RU" dirty="0" smtClean="0"/>
              <a:t>.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курсу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доступні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попередньої</a:t>
            </a:r>
            <a:r>
              <a:rPr lang="ru-RU" dirty="0" smtClean="0"/>
              <a:t> </a:t>
            </a:r>
            <a:r>
              <a:rPr lang="ru-RU" dirty="0" err="1" smtClean="0"/>
              <a:t>реєстрації</a:t>
            </a:r>
            <a:r>
              <a:rPr lang="ru-RU" dirty="0" smtClean="0"/>
              <a:t> (</a:t>
            </a:r>
            <a:r>
              <a:rPr lang="ru-RU" dirty="0" err="1" smtClean="0"/>
              <a:t>тестування</a:t>
            </a:r>
            <a:r>
              <a:rPr lang="ru-RU" dirty="0" smtClean="0"/>
              <a:t>, </a:t>
            </a:r>
            <a:r>
              <a:rPr lang="ru-RU" dirty="0" err="1" smtClean="0"/>
              <a:t>дискусійні</a:t>
            </a:r>
            <a:r>
              <a:rPr lang="ru-RU" dirty="0" smtClean="0"/>
              <a:t> </a:t>
            </a:r>
            <a:r>
              <a:rPr lang="ru-RU" dirty="0" err="1" smtClean="0"/>
              <a:t>семінари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.), доступ до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необмежений</a:t>
            </a:r>
            <a:r>
              <a:rPr lang="ru-RU" dirty="0" smtClean="0"/>
              <a:t> (</a:t>
            </a:r>
            <a:r>
              <a:rPr lang="ru-RU" dirty="0" err="1" smtClean="0"/>
              <a:t>текстові</a:t>
            </a:r>
            <a:r>
              <a:rPr lang="ru-RU" dirty="0" smtClean="0"/>
              <a:t> та </a:t>
            </a:r>
            <a:r>
              <a:rPr lang="ru-RU" dirty="0" err="1" smtClean="0"/>
              <a:t>мультимедійні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).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Вигляд</a:t>
            </a:r>
            <a:r>
              <a:rPr lang="ru-RU" dirty="0" smtClean="0"/>
              <a:t> </a:t>
            </a:r>
            <a:r>
              <a:rPr lang="ru-RU" dirty="0" err="1" smtClean="0"/>
              <a:t>веб-сторінок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курсу </a:t>
            </a:r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10 </a:t>
            </a:r>
            <a:r>
              <a:rPr lang="ru-RU" dirty="0" err="1" smtClean="0"/>
              <a:t>клас</a:t>
            </a:r>
            <a:r>
              <a:rPr lang="ru-RU" dirty="0" smtClean="0"/>
              <a:t> наведено на рисунку .</a:t>
            </a:r>
          </a:p>
        </p:txBody>
      </p:sp>
      <p:pic>
        <p:nvPicPr>
          <p:cNvPr id="57350" name="Содержимое 7" descr="DSC03229.JPG"/>
          <p:cNvPicPr>
            <a:picLocks noGrp="1" noChangeAspect="1"/>
          </p:cNvPicPr>
          <p:nvPr>
            <p:ph sz="half" idx="2"/>
          </p:nvPr>
        </p:nvPicPr>
        <p:blipFill>
          <a:blip r:embed="rId2">
            <a:lum bright="14000" contrast="16000"/>
          </a:blip>
          <a:srcRect/>
          <a:stretch>
            <a:fillRect/>
          </a:stretch>
        </p:blipFill>
        <p:spPr>
          <a:xfrm>
            <a:off x="4572000" y="1785938"/>
            <a:ext cx="4357688" cy="3127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7B9899"/>
                </a:solidFill>
              </a:rPr>
              <a:t>Дистанційне навчання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B3CEDD-90D3-4225-81DC-00C34913FDF9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142875" y="1527175"/>
            <a:ext cx="8858250" cy="4830763"/>
          </a:xfrm>
        </p:spPr>
        <p:txBody>
          <a:bodyPr>
            <a:normAutofit fontScale="925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Зареєструватися</a:t>
            </a:r>
            <a:r>
              <a:rPr lang="ru-RU" dirty="0" smtClean="0"/>
              <a:t> для </a:t>
            </a:r>
            <a:r>
              <a:rPr lang="ru-RU" dirty="0" err="1" smtClean="0"/>
              <a:t>участі</a:t>
            </a:r>
            <a:r>
              <a:rPr lang="ru-RU" dirty="0" smtClean="0"/>
              <a:t> в </a:t>
            </a:r>
            <a:r>
              <a:rPr lang="ru-RU" dirty="0" err="1" smtClean="0"/>
              <a:t>проекті</a:t>
            </a:r>
            <a:r>
              <a:rPr lang="ru-RU" dirty="0" smtClean="0"/>
              <a:t> </a:t>
            </a:r>
            <a:r>
              <a:rPr lang="ru-RU" dirty="0" err="1" smtClean="0"/>
              <a:t>Дистанційне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школярів</a:t>
            </a:r>
            <a:r>
              <a:rPr lang="ru-RU" dirty="0" smtClean="0"/>
              <a:t> для </a:t>
            </a:r>
            <a:r>
              <a:rPr lang="ru-RU" dirty="0" err="1" smtClean="0"/>
              <a:t>проходження</a:t>
            </a:r>
            <a:r>
              <a:rPr lang="ru-RU" dirty="0" smtClean="0"/>
              <a:t> </a:t>
            </a:r>
            <a:r>
              <a:rPr lang="ru-RU" dirty="0" err="1" smtClean="0"/>
              <a:t>дистанційних</a:t>
            </a:r>
            <a:r>
              <a:rPr lang="ru-RU" dirty="0" smtClean="0"/>
              <a:t> </a:t>
            </a:r>
            <a:r>
              <a:rPr lang="ru-RU" dirty="0" err="1" smtClean="0"/>
              <a:t>курсів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на </a:t>
            </a:r>
            <a:r>
              <a:rPr lang="ru-RU" dirty="0" err="1" smtClean="0"/>
              <a:t>сайті</a:t>
            </a:r>
            <a:r>
              <a:rPr lang="ru-RU" dirty="0" smtClean="0"/>
              <a:t> Тест-портал «</a:t>
            </a:r>
            <a:r>
              <a:rPr lang="ru-RU" dirty="0" err="1" smtClean="0"/>
              <a:t>Справедливе</a:t>
            </a:r>
            <a:r>
              <a:rPr lang="ru-RU" dirty="0" smtClean="0"/>
              <a:t> </a:t>
            </a:r>
            <a:r>
              <a:rPr lang="ru-RU" dirty="0" err="1" smtClean="0"/>
              <a:t>оцінювання</a:t>
            </a:r>
            <a:r>
              <a:rPr lang="ru-RU" dirty="0" smtClean="0"/>
              <a:t>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www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testportal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ua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err="1" smtClean="0">
                <a:hlinkClick r:id="rId2"/>
              </a:rPr>
              <a:t>dls</a:t>
            </a:r>
            <a:r>
              <a:rPr lang="ru-RU" dirty="0" smtClean="0"/>
              <a:t>).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Власний</a:t>
            </a:r>
            <a:r>
              <a:rPr lang="ru-RU" dirty="0" smtClean="0"/>
              <a:t> проект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для </a:t>
            </a:r>
            <a:r>
              <a:rPr lang="ru-RU" dirty="0" err="1" smtClean="0"/>
              <a:t>вступників</a:t>
            </a:r>
            <a:r>
              <a:rPr lang="ru-RU" dirty="0" smtClean="0"/>
              <a:t> </a:t>
            </a:r>
            <a:r>
              <a:rPr lang="ru-RU" dirty="0" err="1" smtClean="0"/>
              <a:t>пропонує</a:t>
            </a:r>
            <a:r>
              <a:rPr lang="ru-RU" dirty="0" smtClean="0"/>
              <a:t> </a:t>
            </a:r>
            <a:r>
              <a:rPr lang="ru-RU" dirty="0" err="1" smtClean="0"/>
              <a:t>Сумський</a:t>
            </a:r>
            <a:r>
              <a:rPr lang="ru-RU" dirty="0" smtClean="0"/>
              <a:t>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університет</a:t>
            </a:r>
            <a:r>
              <a:rPr lang="ru-RU" dirty="0" smtClean="0"/>
              <a:t> (</a:t>
            </a:r>
            <a:r>
              <a:rPr lang="en-US" u="sng" dirty="0" smtClean="0">
                <a:hlinkClick r:id="rId3"/>
              </a:rPr>
              <a:t>http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dl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sumdu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edu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ua</a:t>
            </a:r>
            <a:r>
              <a:rPr lang="ru-RU" dirty="0" smtClean="0"/>
              <a:t>) та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вищі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заклади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</a:t>
            </a:r>
            <a:r>
              <a:rPr lang="ru-RU" dirty="0" err="1" smtClean="0"/>
              <a:t>організовані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на сайтах </a:t>
            </a:r>
            <a:r>
              <a:rPr lang="ru-RU" b="1" dirty="0" err="1" smtClean="0"/>
              <a:t>Дистанційне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у </a:t>
            </a:r>
            <a:r>
              <a:rPr lang="ru-RU" b="1" dirty="0" err="1" smtClean="0"/>
              <a:t>середній</a:t>
            </a:r>
            <a:r>
              <a:rPr lang="ru-RU" b="1" dirty="0" smtClean="0"/>
              <a:t> </a:t>
            </a:r>
            <a:r>
              <a:rPr lang="ru-RU" b="1" dirty="0" err="1" smtClean="0"/>
              <a:t>школі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4"/>
              </a:rPr>
              <a:t>http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dl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kpi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kharkov</a:t>
            </a:r>
            <a:r>
              <a:rPr lang="ru-RU" dirty="0" smtClean="0">
                <a:hlinkClick r:id="rId4"/>
              </a:rPr>
              <a:t>.</a:t>
            </a:r>
            <a:r>
              <a:rPr lang="en-US" dirty="0" err="1" smtClean="0">
                <a:hlinkClick r:id="rId4"/>
              </a:rPr>
              <a:t>ua</a:t>
            </a:r>
            <a:r>
              <a:rPr lang="ru-RU" dirty="0" smtClean="0"/>
              <a:t>), </a:t>
            </a:r>
            <a:r>
              <a:rPr lang="ru-RU" b="1" dirty="0" err="1" smtClean="0"/>
              <a:t>Дистанційне</a:t>
            </a:r>
            <a:r>
              <a:rPr lang="ru-RU" b="1" dirty="0" smtClean="0"/>
              <a:t>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</a:t>
            </a:r>
            <a:r>
              <a:rPr lang="ru-RU" b="1" dirty="0" err="1" smtClean="0"/>
              <a:t>інформаційним</a:t>
            </a:r>
            <a:r>
              <a:rPr lang="ru-RU" b="1" dirty="0" smtClean="0"/>
              <a:t> </a:t>
            </a:r>
            <a:r>
              <a:rPr lang="ru-RU" b="1" dirty="0" err="1" smtClean="0"/>
              <a:t>технологіям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it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study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ru</a:t>
            </a:r>
            <a:r>
              <a:rPr lang="ru-RU" dirty="0" smtClean="0"/>
              <a:t>),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в </a:t>
            </a:r>
            <a:r>
              <a:rPr lang="ru-RU" b="1" dirty="0" err="1" smtClean="0"/>
              <a:t>Інтернеті</a:t>
            </a:r>
            <a:r>
              <a:rPr lang="ru-RU" b="1" dirty="0" smtClean="0"/>
              <a:t> </a:t>
            </a:r>
            <a:r>
              <a:rPr lang="ru-RU" dirty="0" smtClean="0"/>
              <a:t>(</a:t>
            </a:r>
            <a:r>
              <a:rPr lang="en-US" dirty="0" smtClean="0">
                <a:hlinkClick r:id="rId6"/>
              </a:rPr>
              <a:t>http</a:t>
            </a:r>
            <a:r>
              <a:rPr lang="ru-RU" dirty="0" smtClean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lessons</a:t>
            </a:r>
            <a:r>
              <a:rPr lang="ru-RU" dirty="0" smtClean="0">
                <a:hlinkClick r:id="rId6"/>
              </a:rPr>
              <a:t>-</a:t>
            </a:r>
            <a:r>
              <a:rPr lang="en-US" dirty="0" err="1" smtClean="0">
                <a:hlinkClick r:id="rId6"/>
              </a:rPr>
              <a:t>tva</a:t>
            </a:r>
            <a:r>
              <a:rPr lang="ru-RU" dirty="0" smtClean="0">
                <a:hlinkClick r:id="rId6"/>
              </a:rPr>
              <a:t>.</a:t>
            </a:r>
            <a:r>
              <a:rPr lang="en-US" dirty="0" smtClean="0">
                <a:hlinkClick r:id="rId6"/>
              </a:rPr>
              <a:t>info</a:t>
            </a:r>
            <a:r>
              <a:rPr lang="ru-RU" dirty="0" smtClean="0"/>
              <a:t>) 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2BF02B-341A-4994-A1BB-F052EBA0378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/>
          </a:p>
        </p:txBody>
      </p:sp>
      <p:pic>
        <p:nvPicPr>
          <p:cNvPr id="5939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928813"/>
            <a:ext cx="4408488" cy="3500437"/>
          </a:xfrm>
        </p:spPr>
      </p:pic>
      <p:pic>
        <p:nvPicPr>
          <p:cNvPr id="59397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708525" y="2000250"/>
            <a:ext cx="4435475" cy="3357563"/>
          </a:xfrm>
        </p:spPr>
      </p:pic>
      <p:sp>
        <p:nvSpPr>
          <p:cNvPr id="12" name="Прямоугольник 11"/>
          <p:cNvSpPr/>
          <p:nvPr/>
        </p:nvSpPr>
        <p:spPr>
          <a:xfrm>
            <a:off x="142875" y="1000125"/>
            <a:ext cx="4429125" cy="646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Навчання</a:t>
            </a:r>
            <a:r>
              <a:rPr lang="ru-RU" b="1" dirty="0"/>
              <a:t> в </a:t>
            </a:r>
            <a:r>
              <a:rPr lang="ru-RU" b="1" dirty="0" err="1"/>
              <a:t>Інтернеті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dirty="0">
                <a:hlinkClick r:id="rId4"/>
              </a:rPr>
              <a:t>http</a:t>
            </a:r>
            <a:r>
              <a:rPr lang="ru-RU" dirty="0">
                <a:hlinkClick r:id="rId4"/>
              </a:rPr>
              <a:t>://</a:t>
            </a:r>
            <a:r>
              <a:rPr lang="en-US" dirty="0">
                <a:hlinkClick r:id="rId4"/>
              </a:rPr>
              <a:t>lessons</a:t>
            </a:r>
            <a:r>
              <a:rPr lang="ru-RU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tva</a:t>
            </a:r>
            <a:r>
              <a:rPr lang="ru-RU" dirty="0">
                <a:hlinkClick r:id="rId4"/>
              </a:rPr>
              <a:t>.</a:t>
            </a:r>
            <a:r>
              <a:rPr lang="en-US" dirty="0">
                <a:hlinkClick r:id="rId4"/>
              </a:rPr>
              <a:t>info</a:t>
            </a:r>
            <a:r>
              <a:rPr lang="ru-RU" dirty="0"/>
              <a:t>)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4875" y="1000125"/>
            <a:ext cx="4429125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Дистанційне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</a:t>
            </a:r>
            <a:r>
              <a:rPr lang="ru-RU" b="1" dirty="0" err="1"/>
              <a:t>інформаційним</a:t>
            </a:r>
            <a:r>
              <a:rPr lang="ru-RU" b="1" dirty="0"/>
              <a:t> </a:t>
            </a:r>
            <a:r>
              <a:rPr lang="ru-RU" b="1" dirty="0" err="1"/>
              <a:t>технологіям</a:t>
            </a:r>
            <a:r>
              <a:rPr lang="ru-RU" b="1" dirty="0"/>
              <a:t> </a:t>
            </a:r>
            <a:r>
              <a:rPr lang="ru-RU" dirty="0"/>
              <a:t>(</a:t>
            </a:r>
            <a:r>
              <a:rPr lang="en-US" u="sng" dirty="0">
                <a:hlinkClick r:id="rId5"/>
              </a:rPr>
              <a:t>http</a:t>
            </a:r>
            <a:r>
              <a:rPr lang="ru-RU" u="sng" dirty="0">
                <a:hlinkClick r:id="rId5"/>
              </a:rPr>
              <a:t>://</a:t>
            </a:r>
            <a:r>
              <a:rPr lang="en-US" u="sng" dirty="0">
                <a:hlinkClick r:id="rId5"/>
              </a:rPr>
              <a:t>www</a:t>
            </a:r>
            <a:r>
              <a:rPr lang="ru-RU" u="sng" dirty="0">
                <a:hlinkClick r:id="rId5"/>
              </a:rPr>
              <a:t>.</a:t>
            </a:r>
            <a:r>
              <a:rPr lang="en-US" u="sng" dirty="0">
                <a:hlinkClick r:id="rId5"/>
              </a:rPr>
              <a:t>it</a:t>
            </a:r>
            <a:r>
              <a:rPr lang="ru-RU" u="sng" dirty="0">
                <a:hlinkClick r:id="rId5"/>
              </a:rPr>
              <a:t>-</a:t>
            </a:r>
            <a:r>
              <a:rPr lang="en-US" u="sng" dirty="0">
                <a:hlinkClick r:id="rId5"/>
              </a:rPr>
              <a:t>study</a:t>
            </a:r>
            <a:r>
              <a:rPr lang="ru-RU" u="sng" dirty="0">
                <a:hlinkClick r:id="rId5"/>
              </a:rPr>
              <a:t>.</a:t>
            </a:r>
            <a:r>
              <a:rPr lang="en-US" u="sng" dirty="0" err="1">
                <a:hlinkClick r:id="rId5"/>
              </a:rPr>
              <a:t>ru</a:t>
            </a:r>
            <a:r>
              <a:rPr lang="uk-UA" u="sng" dirty="0"/>
              <a:t> </a:t>
            </a:r>
            <a:r>
              <a:rPr lang="uk-UA" u="sng" dirty="0">
                <a:solidFill>
                  <a:schemeClr val="tx1"/>
                </a:solidFill>
              </a:rPr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6924D8-C5EE-40D2-A772-46BC6929B6C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2875" y="1000125"/>
            <a:ext cx="4429125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Проект </a:t>
            </a:r>
            <a:r>
              <a:rPr lang="ru-RU" dirty="0" err="1"/>
              <a:t>дистанційного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Сумського</a:t>
            </a:r>
            <a:r>
              <a:rPr lang="ru-RU" dirty="0"/>
              <a:t> державного </a:t>
            </a:r>
            <a:r>
              <a:rPr lang="ru-RU" dirty="0" err="1"/>
              <a:t>університету</a:t>
            </a:r>
            <a:r>
              <a:rPr lang="ru-RU" dirty="0"/>
              <a:t> (</a:t>
            </a:r>
            <a:r>
              <a:rPr lang="en-US" u="sng" dirty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</a:t>
            </a:r>
            <a:r>
              <a:rPr lang="en-US" u="sng" dirty="0">
                <a:hlinkClick r:id="rId2"/>
              </a:rPr>
              <a:t>dl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sumdu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edu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ua</a:t>
            </a:r>
            <a:r>
              <a:rPr lang="ru-RU" dirty="0"/>
              <a:t>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4875" y="1000125"/>
            <a:ext cx="4429125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Тест-портал «</a:t>
            </a:r>
            <a:r>
              <a:rPr lang="ru-RU" dirty="0" err="1"/>
              <a:t>Справедливе</a:t>
            </a:r>
            <a:r>
              <a:rPr lang="ru-RU" dirty="0"/>
              <a:t> </a:t>
            </a:r>
            <a:r>
              <a:rPr lang="ru-RU" dirty="0" err="1"/>
              <a:t>оцінювання</a:t>
            </a:r>
            <a:r>
              <a:rPr lang="ru-RU" dirty="0"/>
              <a:t>» (</a:t>
            </a:r>
            <a:r>
              <a:rPr lang="en-US" u="sng" dirty="0">
                <a:hlinkClick r:id="rId3"/>
              </a:rPr>
              <a:t>http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www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testportal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org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ua</a:t>
            </a:r>
            <a:r>
              <a:rPr lang="ru-RU" u="sng" dirty="0">
                <a:hlinkClick r:id="rId3"/>
              </a:rPr>
              <a:t>/</a:t>
            </a:r>
            <a:r>
              <a:rPr lang="en-US" u="sng" dirty="0" err="1">
                <a:hlinkClick r:id="rId3"/>
              </a:rPr>
              <a:t>dls</a:t>
            </a:r>
            <a:r>
              <a:rPr lang="ru-RU" dirty="0"/>
              <a:t>).</a:t>
            </a:r>
            <a:endParaRPr lang="ru-RU" dirty="0"/>
          </a:p>
        </p:txBody>
      </p:sp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2143125"/>
            <a:ext cx="4357687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2143125"/>
            <a:ext cx="42195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ru-RU" smtClean="0"/>
              <a:t>Вебінари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9BBA1-6692-4F3A-BDF5-A8B4E164946A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42875" y="1371600"/>
            <a:ext cx="4429125" cy="4986338"/>
          </a:xfrm>
        </p:spPr>
        <p:txBody>
          <a:bodyPr>
            <a:normAutofit fontScale="62500" lnSpcReduction="20000"/>
          </a:bodyPr>
          <a:lstStyle/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форм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участь у </a:t>
            </a:r>
            <a:r>
              <a:rPr lang="ru-RU" dirty="0" err="1" smtClean="0"/>
              <a:t>вебінарах</a:t>
            </a:r>
            <a:r>
              <a:rPr lang="ru-RU" dirty="0" smtClean="0"/>
              <a:t> (англ.</a:t>
            </a:r>
            <a:r>
              <a:rPr lang="ru-RU" i="1" dirty="0" smtClean="0"/>
              <a:t> </a:t>
            </a:r>
            <a:r>
              <a:rPr lang="en-US" i="1" dirty="0" smtClean="0"/>
              <a:t>web</a:t>
            </a:r>
            <a:r>
              <a:rPr lang="ru-RU" i="1" dirty="0" smtClean="0"/>
              <a:t> - </a:t>
            </a:r>
            <a:r>
              <a:rPr lang="ru-RU" dirty="0" err="1" smtClean="0"/>
              <a:t>павутина</a:t>
            </a:r>
            <a:r>
              <a:rPr lang="ru-RU" dirty="0" smtClean="0"/>
              <a:t>,</a:t>
            </a:r>
            <a:r>
              <a:rPr lang="ru-RU" i="1" dirty="0" smtClean="0"/>
              <a:t> </a:t>
            </a:r>
            <a:r>
              <a:rPr lang="en-US" i="1" dirty="0" smtClean="0"/>
              <a:t>seminar</a:t>
            </a:r>
            <a:r>
              <a:rPr lang="ru-RU" dirty="0" smtClean="0"/>
              <a:t> - </a:t>
            </a:r>
            <a:r>
              <a:rPr lang="ru-RU" dirty="0" err="1" smtClean="0"/>
              <a:t>семінар</a:t>
            </a:r>
            <a:r>
              <a:rPr lang="ru-RU" dirty="0" smtClean="0"/>
              <a:t>, </a:t>
            </a:r>
            <a:r>
              <a:rPr lang="ru-RU" dirty="0" err="1" smtClean="0"/>
              <a:t>конференція</a:t>
            </a:r>
            <a:r>
              <a:rPr lang="ru-RU" dirty="0" smtClean="0"/>
              <a:t> </a:t>
            </a:r>
            <a:r>
              <a:rPr lang="ru-RU" dirty="0" err="1" smtClean="0"/>
              <a:t>фахівців</a:t>
            </a:r>
            <a:r>
              <a:rPr lang="ru-RU" dirty="0" smtClean="0"/>
              <a:t>). </a:t>
            </a:r>
            <a:r>
              <a:rPr lang="ru-RU" b="1" dirty="0" err="1" smtClean="0"/>
              <a:t>Вебінар</a:t>
            </a:r>
            <a:r>
              <a:rPr lang="ru-RU" b="1" dirty="0" smtClean="0"/>
              <a:t> - </a:t>
            </a:r>
            <a:r>
              <a:rPr lang="ru-RU" b="1" dirty="0" err="1" smtClean="0"/>
              <a:t>це</a:t>
            </a:r>
            <a:r>
              <a:rPr lang="ru-RU" b="1" dirty="0" smtClean="0"/>
              <a:t> «</a:t>
            </a:r>
            <a:r>
              <a:rPr lang="ru-RU" b="1" dirty="0" err="1" smtClean="0"/>
              <a:t>віртуальний</a:t>
            </a:r>
            <a:r>
              <a:rPr lang="ru-RU" b="1" dirty="0" smtClean="0"/>
              <a:t>»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семінар</a:t>
            </a:r>
            <a:r>
              <a:rPr lang="ru-RU" b="1" i="1" dirty="0" smtClean="0"/>
              <a:t>, </a:t>
            </a:r>
            <a:r>
              <a:rPr lang="ru-RU" b="1" i="1" dirty="0" err="1" smtClean="0"/>
              <a:t>організований</a:t>
            </a:r>
            <a:r>
              <a:rPr lang="ru-RU" b="1" i="1" dirty="0" smtClean="0"/>
              <a:t> </a:t>
            </a:r>
            <a:r>
              <a:rPr lang="ru-RU" b="1" i="1" dirty="0" err="1" smtClean="0"/>
              <a:t>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використанням</a:t>
            </a:r>
            <a:r>
              <a:rPr lang="ru-RU" b="1" i="1" dirty="0" smtClean="0"/>
              <a:t> </a:t>
            </a:r>
            <a:r>
              <a:rPr lang="ru-RU" b="1" i="1" dirty="0" err="1" smtClean="0"/>
              <a:t>Інтернет</a:t>
            </a:r>
            <a:r>
              <a:rPr lang="ru-RU" b="1" i="1" dirty="0" smtClean="0"/>
              <a:t>- </a:t>
            </a:r>
            <a:r>
              <a:rPr lang="ru-RU" b="1" i="1" dirty="0" err="1" smtClean="0"/>
              <a:t>технологій</a:t>
            </a:r>
            <a:r>
              <a:rPr lang="ru-RU" i="1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Вебінари</a:t>
            </a:r>
            <a:r>
              <a:rPr lang="ru-RU" dirty="0" smtClean="0"/>
              <a:t> </a:t>
            </a:r>
            <a:r>
              <a:rPr lang="ru-RU" dirty="0" err="1" smtClean="0"/>
              <a:t>проводяться</a:t>
            </a:r>
            <a:r>
              <a:rPr lang="ru-RU" dirty="0" smtClean="0"/>
              <a:t> в </a:t>
            </a:r>
            <a:r>
              <a:rPr lang="ru-RU" dirty="0" err="1" smtClean="0"/>
              <a:t>режимі</a:t>
            </a:r>
            <a:r>
              <a:rPr lang="ru-RU" dirty="0" smtClean="0"/>
              <a:t> реального часу як </a:t>
            </a:r>
            <a:r>
              <a:rPr lang="ru-RU" dirty="0" err="1" smtClean="0"/>
              <a:t>телеконференції</a:t>
            </a:r>
            <a:r>
              <a:rPr lang="ru-RU" dirty="0" smtClean="0"/>
              <a:t>, у </a:t>
            </a:r>
            <a:r>
              <a:rPr lang="ru-RU" dirty="0" err="1" smtClean="0"/>
              <a:t>ході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виступати</a:t>
            </a:r>
            <a:r>
              <a:rPr lang="ru-RU" dirty="0" smtClean="0"/>
              <a:t> </a:t>
            </a:r>
            <a:r>
              <a:rPr lang="ru-RU" dirty="0" err="1" smtClean="0"/>
              <a:t>доповідачі</a:t>
            </a:r>
            <a:r>
              <a:rPr lang="ru-RU" dirty="0" smtClean="0"/>
              <a:t>, </a:t>
            </a:r>
            <a:r>
              <a:rPr lang="ru-RU" dirty="0" err="1" smtClean="0"/>
              <a:t>демонструватися</a:t>
            </a:r>
            <a:r>
              <a:rPr lang="ru-RU" dirty="0" smtClean="0"/>
              <a:t> </a:t>
            </a:r>
            <a:r>
              <a:rPr lang="ru-RU" dirty="0" err="1" smtClean="0"/>
              <a:t>навчальні</a:t>
            </a:r>
            <a:r>
              <a:rPr lang="ru-RU" dirty="0" smtClean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 (</a:t>
            </a:r>
            <a:r>
              <a:rPr lang="ru-RU" dirty="0" err="1" smtClean="0"/>
              <a:t>документи</a:t>
            </a:r>
            <a:r>
              <a:rPr lang="ru-RU" dirty="0" smtClean="0"/>
              <a:t>, </a:t>
            </a:r>
            <a:r>
              <a:rPr lang="ru-RU" dirty="0" err="1" smtClean="0"/>
              <a:t>презентації</a:t>
            </a:r>
            <a:r>
              <a:rPr lang="ru-RU" dirty="0" smtClean="0"/>
              <a:t>, </a:t>
            </a:r>
            <a:r>
              <a:rPr lang="ru-RU" dirty="0" err="1" smtClean="0"/>
              <a:t>відео</a:t>
            </a:r>
            <a:r>
              <a:rPr lang="ru-RU" dirty="0" smtClean="0"/>
              <a:t>- та </a:t>
            </a:r>
            <a:r>
              <a:rPr lang="ru-RU" dirty="0" err="1" smtClean="0"/>
              <a:t>аудіоматеріали</a:t>
            </a:r>
            <a:r>
              <a:rPr lang="ru-RU" dirty="0" smtClean="0"/>
              <a:t>, </a:t>
            </a:r>
            <a:r>
              <a:rPr lang="ru-RU" dirty="0" err="1" smtClean="0"/>
              <a:t>мультимедійні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</a:t>
            </a:r>
            <a:r>
              <a:rPr lang="ru-RU" i="1" dirty="0" err="1" smtClean="0"/>
              <a:t>тощо</a:t>
            </a:r>
            <a:r>
              <a:rPr lang="ru-RU" i="1" dirty="0" smtClean="0"/>
              <a:t>), </a:t>
            </a:r>
            <a:r>
              <a:rPr lang="ru-RU" dirty="0" err="1" smtClean="0"/>
              <a:t>здійснюватися</a:t>
            </a:r>
            <a:r>
              <a:rPr lang="ru-RU" dirty="0" smtClean="0"/>
              <a:t> </a:t>
            </a:r>
            <a:r>
              <a:rPr lang="ru-RU" dirty="0" err="1" smtClean="0"/>
              <a:t>опитування</a:t>
            </a:r>
            <a:r>
              <a:rPr lang="ru-RU" dirty="0" smtClean="0"/>
              <a:t>, </a:t>
            </a:r>
            <a:r>
              <a:rPr lang="ru-RU" dirty="0" err="1" smtClean="0"/>
              <a:t>тестування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інтерактивні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. </a:t>
            </a:r>
            <a:r>
              <a:rPr lang="ru-RU" dirty="0" err="1" smtClean="0"/>
              <a:t>Хід</a:t>
            </a:r>
            <a:r>
              <a:rPr lang="ru-RU" dirty="0" smtClean="0"/>
              <a:t> </a:t>
            </a:r>
            <a:r>
              <a:rPr lang="ru-RU" dirty="0" err="1" smtClean="0"/>
              <a:t>вебінару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записаний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збережений</a:t>
            </a:r>
            <a:r>
              <a:rPr lang="ru-RU" dirty="0" smtClean="0"/>
              <a:t> для </a:t>
            </a:r>
            <a:r>
              <a:rPr lang="ru-RU" dirty="0" err="1" smtClean="0"/>
              <a:t>подальшого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у </a:t>
            </a:r>
            <a:r>
              <a:rPr lang="ru-RU" dirty="0" err="1" smtClean="0"/>
              <a:t>традиційному</a:t>
            </a:r>
            <a:r>
              <a:rPr lang="ru-RU" dirty="0" smtClean="0"/>
              <a:t> очному та </a:t>
            </a:r>
            <a:r>
              <a:rPr lang="ru-RU" dirty="0" err="1" smtClean="0"/>
              <a:t>дистанційному</a:t>
            </a:r>
            <a:r>
              <a:rPr lang="ru-RU" dirty="0" smtClean="0"/>
              <a:t>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процесі</a:t>
            </a:r>
            <a:r>
              <a:rPr lang="ru-RU" dirty="0" smtClean="0"/>
              <a:t>.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На </a:t>
            </a:r>
            <a:r>
              <a:rPr lang="ru-RU" dirty="0" err="1" smtClean="0"/>
              <a:t>порталі</a:t>
            </a:r>
            <a:r>
              <a:rPr lang="ru-RU" dirty="0" smtClean="0"/>
              <a:t> </a:t>
            </a:r>
            <a:r>
              <a:rPr lang="ru-RU" dirty="0" err="1" smtClean="0"/>
              <a:t>Дистанційні</a:t>
            </a:r>
            <a:r>
              <a:rPr lang="ru-RU" dirty="0" smtClean="0"/>
              <a:t> </a:t>
            </a:r>
            <a:r>
              <a:rPr lang="ru-RU" dirty="0" err="1" smtClean="0"/>
              <a:t>курси</a:t>
            </a:r>
            <a:r>
              <a:rPr lang="ru-RU" dirty="0" smtClean="0"/>
              <a:t> НТУ «ХПІ» (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dl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kharkiv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edu</a:t>
            </a:r>
            <a:r>
              <a:rPr lang="ru-RU" dirty="0" smtClean="0"/>
              <a:t>) </a:t>
            </a:r>
            <a:r>
              <a:rPr lang="ru-RU" dirty="0" err="1" smtClean="0"/>
              <a:t>запропонована</a:t>
            </a:r>
            <a:r>
              <a:rPr lang="ru-RU" dirty="0" smtClean="0"/>
              <a:t> </a:t>
            </a:r>
            <a:r>
              <a:rPr lang="ru-RU" dirty="0" err="1" smtClean="0"/>
              <a:t>добірка</a:t>
            </a:r>
            <a:r>
              <a:rPr lang="ru-RU" dirty="0" smtClean="0"/>
              <a:t> </a:t>
            </a:r>
            <a:r>
              <a:rPr lang="ru-RU" dirty="0" err="1" smtClean="0"/>
              <a:t>записів</a:t>
            </a:r>
            <a:r>
              <a:rPr lang="ru-RU" dirty="0" smtClean="0"/>
              <a:t> </a:t>
            </a:r>
            <a:r>
              <a:rPr lang="ru-RU" dirty="0" err="1" smtClean="0"/>
              <a:t>вебінарів</a:t>
            </a:r>
            <a:r>
              <a:rPr lang="ru-RU" dirty="0" smtClean="0"/>
              <a:t> для </a:t>
            </a:r>
            <a:r>
              <a:rPr lang="ru-RU" dirty="0" err="1" smtClean="0"/>
              <a:t>школярів</a:t>
            </a:r>
            <a:r>
              <a:rPr lang="ru-RU" dirty="0" smtClean="0"/>
              <a:t>. </a:t>
            </a:r>
          </a:p>
          <a:p>
            <a:pPr marL="0" indent="3619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71625"/>
            <a:ext cx="4429125" cy="3602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C910A-9028-45D3-AA6E-9ED75E86CAD5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2048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785938"/>
            <a:ext cx="4429125" cy="4000500"/>
          </a:xfrm>
        </p:spPr>
      </p:pic>
      <p:pic>
        <p:nvPicPr>
          <p:cNvPr id="2048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71625"/>
            <a:ext cx="4429125" cy="4227513"/>
          </a:xfrm>
        </p:spPr>
      </p:pic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214313" y="357188"/>
            <a:ext cx="4040187" cy="7334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>
                <a:solidFill>
                  <a:schemeClr val="tx1"/>
                </a:solidFill>
              </a:rPr>
              <a:t>Math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>
                <a:solidFill>
                  <a:schemeClr val="tx1"/>
                </a:solidFill>
              </a:rPr>
              <a:t>ru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математика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u="sng">
                <a:solidFill>
                  <a:schemeClr val="tx1"/>
                </a:solidFill>
                <a:hlinkClick r:id="rId4"/>
              </a:rPr>
              <a:t>http</a:t>
            </a:r>
            <a:r>
              <a:rPr lang="ru-RU" u="sng" dirty="0">
                <a:solidFill>
                  <a:schemeClr val="tx1"/>
                </a:solidFill>
                <a:hlinkClick r:id="rId4"/>
              </a:rPr>
              <a:t>://</a:t>
            </a:r>
            <a:r>
              <a:rPr u="sng">
                <a:solidFill>
                  <a:schemeClr val="tx1"/>
                </a:solidFill>
                <a:hlinkClick r:id="rId4"/>
              </a:rPr>
              <a:t>math</a:t>
            </a:r>
            <a:r>
              <a:rPr lang="ru-RU" u="sng" dirty="0">
                <a:solidFill>
                  <a:schemeClr val="tx1"/>
                </a:solidFill>
                <a:hlinkClick r:id="rId4"/>
              </a:rPr>
              <a:t>.</a:t>
            </a:r>
            <a:r>
              <a:rPr u="sng">
                <a:solidFill>
                  <a:schemeClr val="tx1"/>
                </a:solidFill>
                <a:hlinkClick r:id="rId4"/>
              </a:rPr>
              <a:t>ru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4857750" y="285750"/>
            <a:ext cx="4143375" cy="7318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74320" indent="-27432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Математика для </a:t>
            </a:r>
            <a:r>
              <a:rPr lang="ru-RU" dirty="0" err="1" smtClean="0"/>
              <a:t>школи</a:t>
            </a:r>
            <a:r>
              <a:rPr lang="ru-RU" dirty="0" smtClean="0"/>
              <a:t> (</a:t>
            </a:r>
            <a:r>
              <a:rPr lang="en-US" u="sng" dirty="0" smtClean="0">
                <a:hlinkClick r:id="rId5"/>
              </a:rPr>
              <a:t>http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smtClean="0">
                <a:hlinkClick r:id="rId5"/>
              </a:rPr>
              <a:t>www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formula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smtClean="0">
                <a:hlinkClick r:id="rId5"/>
              </a:rPr>
              <a:t>co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ua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D706C-A1F8-4C48-B245-28AD18C8F182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3786187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2500" dirty="0">
                <a:solidFill>
                  <a:schemeClr val="tx1"/>
                </a:solidFill>
              </a:rPr>
              <a:t>Webmath.ru (</a:t>
            </a:r>
            <a:r>
              <a:rPr lang="en-US" sz="2500" u="sng" dirty="0">
                <a:solidFill>
                  <a:schemeClr val="tx1"/>
                </a:solidFill>
                <a:hlinkClick r:id="rId2"/>
              </a:rPr>
              <a:t>http://www.webmath.ru</a:t>
            </a:r>
            <a:r>
              <a:rPr lang="en-US" sz="2500" dirty="0">
                <a:solidFill>
                  <a:schemeClr val="tx1"/>
                </a:solidFill>
              </a:rPr>
              <a:t>)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endParaRPr lang="en-US" sz="2500" dirty="0">
              <a:solidFill>
                <a:schemeClr val="tx1"/>
              </a:solidFill>
            </a:endParaRPr>
          </a:p>
        </p:txBody>
      </p:sp>
      <p:pic>
        <p:nvPicPr>
          <p:cNvPr id="2150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1625" y="1811338"/>
            <a:ext cx="4038600" cy="3802062"/>
          </a:xfrm>
        </p:spPr>
      </p:pic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Хімічний</a:t>
            </a:r>
            <a:r>
              <a:rPr lang="ru-RU" sz="2400" dirty="0"/>
              <a:t> портал (</a:t>
            </a:r>
            <a:r>
              <a:rPr lang="en-US" sz="2400" u="sng" dirty="0">
                <a:hlinkClick r:id="rId4"/>
              </a:rPr>
              <a:t>http</a:t>
            </a:r>
            <a:r>
              <a:rPr lang="ru-RU" sz="2400" u="sng" dirty="0">
                <a:hlinkClick r:id="rId4"/>
              </a:rPr>
              <a:t>://</a:t>
            </a:r>
            <a:r>
              <a:rPr lang="en-US" sz="2400" u="sng" dirty="0">
                <a:hlinkClick r:id="rId4"/>
              </a:rPr>
              <a:t>www</a:t>
            </a:r>
            <a:r>
              <a:rPr lang="ru-RU" sz="2400" u="sng" dirty="0">
                <a:hlinkClick r:id="rId4"/>
              </a:rPr>
              <a:t>.</a:t>
            </a:r>
            <a:r>
              <a:rPr lang="en-US" sz="2400" u="sng" dirty="0" err="1">
                <a:hlinkClick r:id="rId4"/>
              </a:rPr>
              <a:t>chemportal</a:t>
            </a:r>
            <a:r>
              <a:rPr lang="ru-RU" sz="2400" u="sng" dirty="0">
                <a:hlinkClick r:id="rId4"/>
              </a:rPr>
              <a:t>.</a:t>
            </a:r>
            <a:r>
              <a:rPr lang="en-US" sz="2400" u="sng" dirty="0">
                <a:hlinkClick r:id="rId4"/>
              </a:rPr>
              <a:t>org</a:t>
            </a:r>
            <a:r>
              <a:rPr lang="ru-RU" sz="2400" u="sng" dirty="0">
                <a:hlinkClick r:id="rId4"/>
              </a:rPr>
              <a:t>.</a:t>
            </a:r>
            <a:r>
              <a:rPr lang="en-US" sz="2400" u="sng" dirty="0" err="1">
                <a:hlinkClick r:id="rId4"/>
              </a:rPr>
              <a:t>ua</a:t>
            </a:r>
            <a:r>
              <a:rPr lang="ru-RU" sz="2400" dirty="0"/>
              <a:t>)</a:t>
            </a:r>
          </a:p>
        </p:txBody>
      </p:sp>
      <p:pic>
        <p:nvPicPr>
          <p:cNvPr id="215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08163"/>
            <a:ext cx="4038600" cy="3808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Дата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C0CF8F-6551-47D8-979E-B284AF8AFBF0}" type="datetime1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14.04.2014</a:t>
            </a:fld>
            <a:endParaRPr lang="ru-RU"/>
          </a:p>
        </p:txBody>
      </p:sp>
      <p:sp>
        <p:nvSpPr>
          <p:cNvPr id="22530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/>
              <a:t>СЗОШ № 8 м.Хмельницького.  Кравчук Г.Т.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98B28-1A16-4153-870D-4C41601D3327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Віртуальна</a:t>
            </a:r>
            <a:r>
              <a:rPr lang="ru-RU" sz="2400" dirty="0"/>
              <a:t> </a:t>
            </a:r>
            <a:r>
              <a:rPr lang="ru-RU" sz="2400" dirty="0" err="1"/>
              <a:t>хімічна</a:t>
            </a:r>
            <a:r>
              <a:rPr lang="ru-RU" sz="2400" dirty="0"/>
              <a:t> школа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 err="1">
                <a:hlinkClick r:id="rId2"/>
              </a:rPr>
              <a:t>maratakm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narod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ru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College</a:t>
            </a:r>
            <a:r>
              <a:rPr lang="ru-RU" sz="2400" dirty="0"/>
              <a:t>.</a:t>
            </a:r>
            <a:r>
              <a:rPr lang="en-US" sz="2400" dirty="0" err="1"/>
              <a:t>ru</a:t>
            </a:r>
            <a:r>
              <a:rPr lang="ru-RU" sz="2400" dirty="0"/>
              <a:t>: </a:t>
            </a:r>
            <a:r>
              <a:rPr lang="ru-RU" sz="2400" dirty="0" err="1"/>
              <a:t>хімія</a:t>
            </a:r>
            <a:r>
              <a:rPr lang="ru-RU" sz="2400" dirty="0"/>
              <a:t> 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>
                <a:hlinkClick r:id="rId3"/>
              </a:rPr>
              <a:t>chemistry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ru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25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12925"/>
            <a:ext cx="4038600" cy="3798888"/>
          </a:xfrm>
        </p:spPr>
      </p:pic>
      <p:pic>
        <p:nvPicPr>
          <p:cNvPr id="225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09750"/>
            <a:ext cx="4038600" cy="3805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56D1E0-6A6A-4FB6-8CEB-51DCB5CB7A6E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ru-RU" sz="2400" dirty="0" err="1"/>
              <a:t>ХиМиК.ру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>
                <a:hlinkClick r:id="rId2"/>
              </a:rPr>
              <a:t>www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xumuk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ru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Український</a:t>
            </a:r>
            <a:r>
              <a:rPr lang="ru-RU" sz="2400" dirty="0"/>
              <a:t> </a:t>
            </a:r>
            <a:r>
              <a:rPr lang="ru-RU" sz="2400" dirty="0" err="1"/>
              <a:t>біологічний</a:t>
            </a:r>
            <a:r>
              <a:rPr lang="ru-RU" sz="2400" dirty="0"/>
              <a:t> сайт 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>
                <a:hlinkClick r:id="rId3"/>
              </a:rPr>
              <a:t>www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biology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org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ua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35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801813"/>
            <a:ext cx="4038600" cy="3821112"/>
          </a:xfrm>
        </p:spPr>
      </p:pic>
      <p:pic>
        <p:nvPicPr>
          <p:cNvPr id="235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22450"/>
            <a:ext cx="4038600" cy="3779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5DFCC-CE7A-45F9-A20B-2F1472D7692E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25" name="Текст 15"/>
          <p:cNvSpPr txBox="1">
            <a:spLocks/>
          </p:cNvSpPr>
          <p:nvPr/>
        </p:nvSpPr>
        <p:spPr>
          <a:xfrm>
            <a:off x="214313" y="142875"/>
            <a:ext cx="4143375" cy="9001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74320" indent="-274320"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US" sz="2400" dirty="0"/>
              <a:t>College</a:t>
            </a:r>
            <a:r>
              <a:rPr lang="ru-RU" sz="2400" dirty="0"/>
              <a:t>.</a:t>
            </a:r>
            <a:r>
              <a:rPr lang="en-US" sz="2400" dirty="0" err="1"/>
              <a:t>ru</a:t>
            </a:r>
            <a:r>
              <a:rPr lang="ru-RU" sz="2400" dirty="0"/>
              <a:t>: </a:t>
            </a:r>
            <a:r>
              <a:rPr lang="ru-RU" sz="2400" dirty="0" err="1"/>
              <a:t>Біологія</a:t>
            </a:r>
            <a:r>
              <a:rPr lang="ru-RU" sz="2400" dirty="0"/>
              <a:t> (</a:t>
            </a:r>
            <a:r>
              <a:rPr lang="en-US" sz="2400" u="sng" dirty="0">
                <a:hlinkClick r:id="rId2"/>
              </a:rPr>
              <a:t>http</a:t>
            </a:r>
            <a:r>
              <a:rPr lang="ru-RU" sz="2400" u="sng" dirty="0">
                <a:hlinkClick r:id="rId2"/>
              </a:rPr>
              <a:t>://</a:t>
            </a:r>
            <a:r>
              <a:rPr lang="en-US" sz="2400" u="sng" dirty="0">
                <a:hlinkClick r:id="rId2"/>
              </a:rPr>
              <a:t>biology</a:t>
            </a:r>
            <a:r>
              <a:rPr lang="ru-RU" sz="2400" u="sng" dirty="0">
                <a:hlinkClick r:id="rId2"/>
              </a:rPr>
              <a:t>.</a:t>
            </a:r>
            <a:r>
              <a:rPr lang="en-US" sz="2400" u="sng" dirty="0" err="1">
                <a:hlinkClick r:id="rId2"/>
              </a:rPr>
              <a:t>ru</a:t>
            </a:r>
            <a:r>
              <a:rPr lang="ru-RU" sz="2400" dirty="0"/>
              <a:t>)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7" name="Текст 15"/>
          <p:cNvSpPr txBox="1">
            <a:spLocks/>
          </p:cNvSpPr>
          <p:nvPr/>
        </p:nvSpPr>
        <p:spPr>
          <a:xfrm>
            <a:off x="4714875" y="214313"/>
            <a:ext cx="4286250" cy="900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Українська</a:t>
            </a:r>
            <a:r>
              <a:rPr lang="ru-RU" sz="2400" dirty="0"/>
              <a:t> </a:t>
            </a:r>
            <a:r>
              <a:rPr lang="ru-RU" sz="2400" dirty="0" err="1"/>
              <a:t>мова</a:t>
            </a:r>
            <a:r>
              <a:rPr lang="ru-RU" sz="2400" dirty="0"/>
              <a:t> - Нова </a:t>
            </a:r>
            <a:r>
              <a:rPr lang="ru-RU" sz="2400" dirty="0" err="1"/>
              <a:t>Мова</a:t>
            </a:r>
            <a:r>
              <a:rPr lang="ru-RU" sz="2400" dirty="0"/>
              <a:t> (</a:t>
            </a:r>
            <a:r>
              <a:rPr lang="en-US" sz="2400" u="sng" dirty="0">
                <a:hlinkClick r:id="rId3"/>
              </a:rPr>
              <a:t>http</a:t>
            </a:r>
            <a:r>
              <a:rPr lang="ru-RU" sz="2400" u="sng" dirty="0">
                <a:hlinkClick r:id="rId3"/>
              </a:rPr>
              <a:t>://</a:t>
            </a:r>
            <a:r>
              <a:rPr lang="en-US" sz="2400" u="sng" dirty="0" err="1">
                <a:hlinkClick r:id="rId3"/>
              </a:rPr>
              <a:t>novamova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>
                <a:hlinkClick r:id="rId3"/>
              </a:rPr>
              <a:t>com</a:t>
            </a:r>
            <a:r>
              <a:rPr lang="ru-RU" sz="2400" u="sng" dirty="0">
                <a:hlinkClick r:id="rId3"/>
              </a:rPr>
              <a:t>.</a:t>
            </a:r>
            <a:r>
              <a:rPr lang="en-US" sz="2400" u="sng" dirty="0" err="1">
                <a:hlinkClick r:id="rId3"/>
              </a:rPr>
              <a:t>ua</a:t>
            </a:r>
            <a:r>
              <a:rPr lang="ru-RU" sz="2400" dirty="0"/>
              <a:t>)</a:t>
            </a:r>
            <a:endParaRPr lang="ru-RU" sz="2400" dirty="0"/>
          </a:p>
        </p:txBody>
      </p:sp>
      <p:pic>
        <p:nvPicPr>
          <p:cNvPr id="245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1625" y="1971675"/>
            <a:ext cx="4038600" cy="3481388"/>
          </a:xfrm>
        </p:spPr>
      </p:pic>
      <p:pic>
        <p:nvPicPr>
          <p:cNvPr id="245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00600" y="1811338"/>
            <a:ext cx="4038600" cy="3802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228</TotalTime>
  <Words>2071</Words>
  <Application>Microsoft Office PowerPoint</Application>
  <PresentationFormat>Экран (4:3)</PresentationFormat>
  <Paragraphs>203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11</vt:i4>
      </vt:variant>
      <vt:variant>
        <vt:lpstr>Заголовки слайдов</vt:lpstr>
      </vt:variant>
      <vt:variant>
        <vt:i4>45</vt:i4>
      </vt:variant>
    </vt:vector>
  </HeadingPairs>
  <TitlesOfParts>
    <vt:vector size="61" baseType="lpstr">
      <vt:lpstr>Georgia</vt:lpstr>
      <vt:lpstr>Arial</vt:lpstr>
      <vt:lpstr>Wingdings 2</vt:lpstr>
      <vt:lpstr>Wingdings</vt:lpstr>
      <vt:lpstr>Calibri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Официальная</vt:lpstr>
      <vt:lpstr> Навчання в Інтернеті</vt:lpstr>
      <vt:lpstr>Освітні ресурси Інтернету</vt:lpstr>
      <vt:lpstr>Слайд 3</vt:lpstr>
      <vt:lpstr>Физика в анимациях  (http://physics.nad.ru)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Підготовка до участі в олімпіадах</vt:lpstr>
      <vt:lpstr>Сайт Інформатика для всіх (http://allinf.at.ua)</vt:lpstr>
      <vt:lpstr>Сайт Internet4Classrooms</vt:lpstr>
      <vt:lpstr>Сайти Міністерства освіти і науки України</vt:lpstr>
      <vt:lpstr>Сайти Міністерства освіти і науки України</vt:lpstr>
      <vt:lpstr>Веб-енциклопедії</vt:lpstr>
      <vt:lpstr>Веб-енциклопедії</vt:lpstr>
      <vt:lpstr>Світова цифрова бібліотека) (http://www.wdl.org/ru)</vt:lpstr>
      <vt:lpstr>Веб-енциклопедії</vt:lpstr>
      <vt:lpstr>Вікіпедія</vt:lpstr>
      <vt:lpstr>Вікіпедія</vt:lpstr>
      <vt:lpstr>Вікі-проекти</vt:lpstr>
      <vt:lpstr>Слайд 34</vt:lpstr>
      <vt:lpstr>Слайд 35</vt:lpstr>
      <vt:lpstr>Слайд 36</vt:lpstr>
      <vt:lpstr>Слайд 37</vt:lpstr>
      <vt:lpstr>Слайд 38</vt:lpstr>
      <vt:lpstr>Дистанційне навчання</vt:lpstr>
      <vt:lpstr>Дистанційне навчання</vt:lpstr>
      <vt:lpstr>Дистанційне навчання</vt:lpstr>
      <vt:lpstr>Дистанційне навчання</vt:lpstr>
      <vt:lpstr>Слайд 43</vt:lpstr>
      <vt:lpstr>Слайд 44</vt:lpstr>
      <vt:lpstr>Вебінари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Вивчаємо інформатику</dc:title>
  <dc:creator>KEK$</dc:creator>
  <cp:lastModifiedBy>Admin</cp:lastModifiedBy>
  <cp:revision>48</cp:revision>
  <dcterms:created xsi:type="dcterms:W3CDTF">2011-06-30T05:49:19Z</dcterms:created>
  <dcterms:modified xsi:type="dcterms:W3CDTF">2014-04-14T07:01:59Z</dcterms:modified>
</cp:coreProperties>
</file>