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8" r:id="rId2"/>
    <p:sldId id="259" r:id="rId3"/>
    <p:sldId id="260" r:id="rId4"/>
    <p:sldId id="276" r:id="rId5"/>
    <p:sldId id="261" r:id="rId6"/>
    <p:sldId id="271" r:id="rId7"/>
    <p:sldId id="280" r:id="rId8"/>
    <p:sldId id="281" r:id="rId9"/>
    <p:sldId id="282" r:id="rId10"/>
    <p:sldId id="283" r:id="rId11"/>
    <p:sldId id="277" r:id="rId12"/>
    <p:sldId id="278" r:id="rId13"/>
    <p:sldId id="262" r:id="rId14"/>
    <p:sldId id="272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85" r:id="rId27"/>
    <p:sldId id="273" r:id="rId28"/>
    <p:sldId id="303" r:id="rId29"/>
    <p:sldId id="263" r:id="rId30"/>
    <p:sldId id="274" r:id="rId31"/>
    <p:sldId id="297" r:id="rId32"/>
    <p:sldId id="298" r:id="rId33"/>
    <p:sldId id="264" r:id="rId34"/>
    <p:sldId id="265" r:id="rId35"/>
    <p:sldId id="299" r:id="rId36"/>
    <p:sldId id="300" r:id="rId37"/>
    <p:sldId id="266" r:id="rId38"/>
    <p:sldId id="267" r:id="rId39"/>
    <p:sldId id="301" r:id="rId40"/>
    <p:sldId id="302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467" autoAdjust="0"/>
  </p:normalViewPr>
  <p:slideViewPr>
    <p:cSldViewPr>
      <p:cViewPr varScale="1">
        <p:scale>
          <a:sx n="74" d="100"/>
          <a:sy n="74" d="100"/>
        </p:scale>
        <p:origin x="-3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C13AD-3F9E-4C1E-809B-D8407B40D04A}" type="doc">
      <dgm:prSet loTypeId="urn:microsoft.com/office/officeart/2005/8/layout/vList4" loCatId="list" qsTypeId="urn:microsoft.com/office/officeart/2005/8/quickstyle/3d3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05A9370-8D0F-46BD-A681-ACAAC3BC426C}">
      <dgm:prSet phldrT="[Текст]"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Текст	</a:t>
          </a:r>
          <a:endParaRPr lang="ru-RU" sz="1400" dirty="0">
            <a:latin typeface="Calibri" pitchFamily="34" charset="0"/>
          </a:endParaRPr>
        </a:p>
      </dgm:t>
    </dgm:pt>
    <dgm:pt modelId="{EE17D4D5-7CA7-45B3-94C4-62225D852FA5}" type="parTrans" cxnId="{9C2475E8-7288-4462-BE08-E3FF3D2CD108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E8536FD5-0622-47CD-8A86-84B2E1CA4DA3}" type="sibTrans" cxnId="{9C2475E8-7288-4462-BE08-E3FF3D2CD108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C8F2E77A-F9A6-4606-A5B8-52E17C9D3770}">
      <dgm:prSet phldrT="[Текст]"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Для </a:t>
          </a:r>
          <a:r>
            <a:rPr lang="ru-RU" sz="1400" dirty="0" err="1" smtClean="0">
              <a:latin typeface="Calibri" pitchFamily="34" charset="0"/>
            </a:rPr>
            <a:t>відкриття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вікна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текстовим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повідом­ленням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вибраної</a:t>
          </a:r>
          <a:r>
            <a:rPr lang="ru-RU" sz="1400" dirty="0" smtClean="0">
              <a:latin typeface="Calibri" pitchFamily="34" charset="0"/>
            </a:rPr>
            <a:t> теми</a:t>
          </a:r>
          <a:endParaRPr lang="ru-RU" sz="1400" dirty="0">
            <a:latin typeface="Calibri" pitchFamily="34" charset="0"/>
          </a:endParaRPr>
        </a:p>
      </dgm:t>
    </dgm:pt>
    <dgm:pt modelId="{F3A60795-1583-427A-B2E1-EB7CF4E2F28F}" type="parTrans" cxnId="{9068845E-E060-42E5-9C51-808EF56DEDD9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786D3DCB-0C6B-4825-80A0-BB77C1ECF71E}" type="sibTrans" cxnId="{9068845E-E060-42E5-9C51-808EF56DEDD9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BC9EE019-6612-47DB-BD4B-D779500CE5CD}">
      <dgm:prSet phldrT="[Текст]" custT="1"/>
      <dgm:spPr/>
      <dgm:t>
        <a:bodyPr/>
        <a:lstStyle/>
        <a:p>
          <a:r>
            <a:rPr lang="ru-RU" sz="1400" dirty="0" err="1" smtClean="0">
              <a:latin typeface="Calibri" pitchFamily="34" charset="0"/>
            </a:rPr>
            <a:t>Ілюстрації</a:t>
          </a:r>
          <a:r>
            <a:rPr lang="ru-RU" sz="1400" dirty="0" smtClean="0">
              <a:latin typeface="Calibri" pitchFamily="34" charset="0"/>
            </a:rPr>
            <a:t>	</a:t>
          </a:r>
          <a:endParaRPr lang="ru-RU" sz="1400" dirty="0">
            <a:latin typeface="Calibri" pitchFamily="34" charset="0"/>
          </a:endParaRPr>
        </a:p>
      </dgm:t>
    </dgm:pt>
    <dgm:pt modelId="{7D8F639F-D94A-4037-B39E-C62DB8380B87}" type="parTrans" cxnId="{EC7C2243-A555-413C-AF04-7BC9233CF751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C2D6EA01-2927-45A0-B46D-CAFA2089B231}" type="sibTrans" cxnId="{EC7C2243-A555-413C-AF04-7BC9233CF751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4408EABB-A83B-4DC2-A0E4-E15817AFFC2E}">
      <dgm:prSet phldrT="[Текст]"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Для </a:t>
          </a:r>
          <a:r>
            <a:rPr lang="ru-RU" sz="1400" dirty="0" err="1" smtClean="0">
              <a:latin typeface="Calibri" pitchFamily="34" charset="0"/>
            </a:rPr>
            <a:t>відкриття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вікна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ілюстративними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матеріалами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вибраної</a:t>
          </a:r>
          <a:r>
            <a:rPr lang="ru-RU" sz="1400" dirty="0" smtClean="0">
              <a:latin typeface="Calibri" pitchFamily="34" charset="0"/>
            </a:rPr>
            <a:t> теми</a:t>
          </a:r>
          <a:endParaRPr lang="ru-RU" sz="1400" dirty="0">
            <a:latin typeface="Calibri" pitchFamily="34" charset="0"/>
          </a:endParaRPr>
        </a:p>
      </dgm:t>
    </dgm:pt>
    <dgm:pt modelId="{1E93B8DA-9D7D-4BA9-BDD8-BD6D06960FBD}" type="parTrans" cxnId="{2D56563D-A58B-45E2-A64F-3E4EED4B0885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EEC6F663-8721-40AE-8E5D-B9F1A0A5DB55}" type="sibTrans" cxnId="{2D56563D-A58B-45E2-A64F-3E4EED4B0885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69AFB908-DF3C-453C-8305-424D2F5B9896}">
      <dgm:prSet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Для </a:t>
          </a:r>
          <a:r>
            <a:rPr lang="ru-RU" sz="1400" dirty="0" err="1" smtClean="0">
              <a:latin typeface="Calibri" pitchFamily="34" charset="0"/>
            </a:rPr>
            <a:t>відкриття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вікна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відеоматеріалами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вибраної</a:t>
          </a:r>
          <a:r>
            <a:rPr lang="ru-RU" sz="1400" dirty="0" smtClean="0">
              <a:latin typeface="Calibri" pitchFamily="34" charset="0"/>
            </a:rPr>
            <a:t> теми</a:t>
          </a:r>
        </a:p>
      </dgm:t>
    </dgm:pt>
    <dgm:pt modelId="{EDFB8412-789B-48E9-A446-34E88500AD3C}" type="parTrans" cxnId="{DABC8810-6C9F-4E53-88E6-A2F09DFE90BB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245003DC-B78F-4E4D-8DBE-3D08F1BE5493}" type="sibTrans" cxnId="{DABC8810-6C9F-4E53-88E6-A2F09DFE90BB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A2D897F6-A900-4CB8-B948-E0566A14699C}">
      <dgm:prSet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Для </a:t>
          </a:r>
          <a:r>
            <a:rPr lang="ru-RU" sz="1400" dirty="0" err="1" smtClean="0">
              <a:latin typeface="Calibri" pitchFamily="34" charset="0"/>
            </a:rPr>
            <a:t>відкриття</a:t>
          </a:r>
          <a:r>
            <a:rPr lang="ru-RU" sz="1400" dirty="0" smtClean="0">
              <a:latin typeface="Calibri" pitchFamily="34" charset="0"/>
            </a:rPr>
            <a:t> словника </a:t>
          </a:r>
          <a:r>
            <a:rPr lang="ru-RU" sz="1400" dirty="0" err="1" smtClean="0">
              <a:latin typeface="Calibri" pitchFamily="34" charset="0"/>
            </a:rPr>
            <a:t>термінів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курсу </a:t>
          </a:r>
          <a:r>
            <a:rPr lang="ru-RU" sz="1400" dirty="0" err="1" smtClean="0">
              <a:latin typeface="Calibri" pitchFamily="34" charset="0"/>
            </a:rPr>
            <a:t>історії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України</a:t>
          </a:r>
          <a:endParaRPr lang="ru-RU" sz="1400" dirty="0" smtClean="0">
            <a:latin typeface="Calibri" pitchFamily="34" charset="0"/>
          </a:endParaRPr>
        </a:p>
      </dgm:t>
    </dgm:pt>
    <dgm:pt modelId="{9710D030-12DA-45AB-AA88-A687B5AB9CA4}" type="parTrans" cxnId="{A206C0F3-FF31-4AF2-BC2E-F8CF32E1A669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7147F719-8A2E-4E7E-AAA5-FFF53BDD6E5E}" type="sibTrans" cxnId="{A206C0F3-FF31-4AF2-BC2E-F8CF32E1A669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E6D437E7-7069-4C33-B95F-5D77FB7F09B6}">
      <dgm:prSet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Для </a:t>
          </a:r>
          <a:r>
            <a:rPr lang="ru-RU" sz="1400" dirty="0" err="1" smtClean="0">
              <a:latin typeface="Calibri" pitchFamily="34" charset="0"/>
            </a:rPr>
            <a:t>відкриття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вікна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хронологічною</a:t>
          </a:r>
          <a:r>
            <a:rPr lang="ru-RU" sz="1400" dirty="0" smtClean="0">
              <a:latin typeface="Calibri" pitchFamily="34" charset="0"/>
            </a:rPr>
            <a:t> таблицею </a:t>
          </a:r>
          <a:r>
            <a:rPr lang="ru-RU" sz="1400" dirty="0" err="1" smtClean="0">
              <a:latin typeface="Calibri" pitchFamily="34" charset="0"/>
            </a:rPr>
            <a:t>історії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України</a:t>
          </a:r>
          <a:endParaRPr lang="ru-RU" sz="1400" dirty="0" smtClean="0">
            <a:latin typeface="Calibri" pitchFamily="34" charset="0"/>
          </a:endParaRPr>
        </a:p>
      </dgm:t>
    </dgm:pt>
    <dgm:pt modelId="{6142EBD8-9766-4211-B3BF-AAF887D3E2D1}" type="parTrans" cxnId="{CE68DFB7-805F-423D-8BDA-6A24AD9A41AE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04BD8FE9-86DE-406F-9FB7-610868E63B0C}" type="sibTrans" cxnId="{CE68DFB7-805F-423D-8BDA-6A24AD9A41AE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3FA71099-B179-4A5F-80D4-B679592F526C}">
      <dgm:prSet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Для </a:t>
          </a:r>
          <a:r>
            <a:rPr lang="ru-RU" sz="1400" dirty="0" err="1" smtClean="0">
              <a:latin typeface="Calibri" pitchFamily="34" charset="0"/>
            </a:rPr>
            <a:t>відкриття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вікна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тестовими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запитаннями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для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самоперевірки</a:t>
          </a:r>
          <a:endParaRPr lang="ru-RU" sz="1400" dirty="0" smtClean="0">
            <a:latin typeface="Calibri" pitchFamily="34" charset="0"/>
          </a:endParaRPr>
        </a:p>
      </dgm:t>
    </dgm:pt>
    <dgm:pt modelId="{9E536C66-671B-4B11-B7B3-0A16963CDD2D}" type="parTrans" cxnId="{6EDB09DE-6FA6-4483-AF0C-CCDDB8C3CC9B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619B82EE-2654-432F-B5E3-AE7EC433C5DA}" type="sibTrans" cxnId="{6EDB09DE-6FA6-4483-AF0C-CCDDB8C3CC9B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0AA6A648-133D-49F8-9087-C9D5D97D528D}">
      <dgm:prSet custT="1"/>
      <dgm:spPr/>
      <dgm:t>
        <a:bodyPr/>
        <a:lstStyle/>
        <a:p>
          <a:r>
            <a:rPr lang="ru-RU" sz="1400" dirty="0" err="1" smtClean="0">
              <a:latin typeface="Calibri" pitchFamily="34" charset="0"/>
            </a:rPr>
            <a:t>Запитання</a:t>
          </a:r>
          <a:r>
            <a:rPr lang="ru-RU" sz="1400" dirty="0" smtClean="0">
              <a:latin typeface="Calibri" pitchFamily="34" charset="0"/>
            </a:rPr>
            <a:t> для </a:t>
          </a:r>
          <a:r>
            <a:rPr lang="ru-RU" sz="1400" dirty="0" err="1" smtClean="0">
              <a:latin typeface="Calibri" pitchFamily="34" charset="0"/>
            </a:rPr>
            <a:t>самоперевірки</a:t>
          </a:r>
          <a:endParaRPr lang="ru-RU" sz="1400" dirty="0">
            <a:latin typeface="Calibri" pitchFamily="34" charset="0"/>
          </a:endParaRPr>
        </a:p>
      </dgm:t>
    </dgm:pt>
    <dgm:pt modelId="{928182D9-5077-4320-954C-4250EA5148E9}" type="parTrans" cxnId="{5904ABF9-AA1E-4AEA-B199-B3AC52F292FE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BBD1DBAF-9546-495B-84E7-C86D38F532FC}" type="sibTrans" cxnId="{5904ABF9-AA1E-4AEA-B199-B3AC52F292FE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95C1DFAC-5829-497C-BAFA-161EA9886E31}">
      <dgm:prSet custT="1"/>
      <dgm:spPr/>
      <dgm:t>
        <a:bodyPr/>
        <a:lstStyle/>
        <a:p>
          <a:r>
            <a:rPr lang="ru-RU" sz="1400" dirty="0" err="1" smtClean="0">
              <a:latin typeface="Calibri" pitchFamily="34" charset="0"/>
            </a:rPr>
            <a:t>Відеосюжет</a:t>
          </a:r>
          <a:r>
            <a:rPr lang="ru-RU" sz="1400" dirty="0" smtClean="0">
              <a:latin typeface="Calibri" pitchFamily="34" charset="0"/>
            </a:rPr>
            <a:t>	</a:t>
          </a:r>
        </a:p>
      </dgm:t>
    </dgm:pt>
    <dgm:pt modelId="{0D6A5A87-54DE-473D-9EEF-19AA8FB2CA1F}" type="parTrans" cxnId="{BDEA31E9-33B8-460B-B635-4ED1C784544F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A6DD773D-D7D9-4DCC-A559-D1CD5F8F2948}" type="sibTrans" cxnId="{BDEA31E9-33B8-460B-B635-4ED1C784544F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8C8E9A6B-3BDC-4EAB-8420-E8C920470CD5}">
      <dgm:prSet custT="1"/>
      <dgm:spPr/>
      <dgm:t>
        <a:bodyPr/>
        <a:lstStyle/>
        <a:p>
          <a:r>
            <a:rPr lang="ru-RU" sz="1400" dirty="0" smtClean="0">
              <a:latin typeface="Calibri" pitchFamily="34" charset="0"/>
            </a:rPr>
            <a:t>Словник		</a:t>
          </a:r>
        </a:p>
      </dgm:t>
    </dgm:pt>
    <dgm:pt modelId="{D76420E5-5780-484D-BE89-9631AA36D698}" type="parTrans" cxnId="{A176C78B-B77B-49E9-9204-A2B34430CBD8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17CF522A-C61B-4972-B746-CABB5EBF4D0C}" type="sibTrans" cxnId="{A176C78B-B77B-49E9-9204-A2B34430CBD8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D3E37383-7DA2-4381-A3D9-1D6307331674}">
      <dgm:prSet custT="1"/>
      <dgm:spPr/>
      <dgm:t>
        <a:bodyPr/>
        <a:lstStyle/>
        <a:p>
          <a:r>
            <a:rPr lang="ru-RU" sz="1400" dirty="0" err="1" smtClean="0">
              <a:latin typeface="Calibri" pitchFamily="34" charset="0"/>
            </a:rPr>
            <a:t>Хронологічна</a:t>
          </a:r>
          <a:r>
            <a:rPr lang="ru-RU" sz="1400" dirty="0" smtClean="0">
              <a:latin typeface="Calibri" pitchFamily="34" charset="0"/>
            </a:rPr>
            <a:t> </a:t>
          </a:r>
          <a:r>
            <a:rPr lang="ru-RU" sz="1400" dirty="0" err="1" smtClean="0">
              <a:latin typeface="Calibri" pitchFamily="34" charset="0"/>
            </a:rPr>
            <a:t>таблиця</a:t>
          </a:r>
          <a:endParaRPr lang="ru-RU" sz="1400" dirty="0" smtClean="0">
            <a:latin typeface="Calibri" pitchFamily="34" charset="0"/>
          </a:endParaRPr>
        </a:p>
      </dgm:t>
    </dgm:pt>
    <dgm:pt modelId="{E8454C78-0B8A-4EC5-9452-0C4E06E1F1F5}" type="parTrans" cxnId="{F02DDAC2-0207-4315-8F96-DC48A8FD273A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7EDC8831-C6FE-4B91-8149-1C96821D88B0}" type="sibTrans" cxnId="{F02DDAC2-0207-4315-8F96-DC48A8FD273A}">
      <dgm:prSet/>
      <dgm:spPr/>
      <dgm:t>
        <a:bodyPr/>
        <a:lstStyle/>
        <a:p>
          <a:endParaRPr lang="ru-RU" sz="1400">
            <a:latin typeface="Calibri" pitchFamily="34" charset="0"/>
          </a:endParaRPr>
        </a:p>
      </dgm:t>
    </dgm:pt>
    <dgm:pt modelId="{543C66D3-376A-4E98-89AC-2FF9E5DA764B}" type="pres">
      <dgm:prSet presAssocID="{9BEC13AD-3F9E-4C1E-809B-D8407B40D04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5457E9-9FB2-4A79-84A8-2D44222DCC58}" type="pres">
      <dgm:prSet presAssocID="{805A9370-8D0F-46BD-A681-ACAAC3BC426C}" presName="comp" presStyleCnt="0"/>
      <dgm:spPr/>
    </dgm:pt>
    <dgm:pt modelId="{BEA2B535-6546-4F90-B46B-C57362EF4CE9}" type="pres">
      <dgm:prSet presAssocID="{805A9370-8D0F-46BD-A681-ACAAC3BC426C}" presName="box" presStyleLbl="node1" presStyleIdx="0" presStyleCnt="6"/>
      <dgm:spPr/>
      <dgm:t>
        <a:bodyPr/>
        <a:lstStyle/>
        <a:p>
          <a:endParaRPr lang="ru-RU"/>
        </a:p>
      </dgm:t>
    </dgm:pt>
    <dgm:pt modelId="{94A86E90-42AE-45C2-BCD4-04B45EDE9B50}" type="pres">
      <dgm:prSet presAssocID="{805A9370-8D0F-46BD-A681-ACAAC3BC426C}" presName="img" presStyleLbl="fgImgPlace1" presStyleIdx="0" presStyleCnt="6" custScaleX="322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56533FB-8B63-4644-9622-0208A35330F1}" type="pres">
      <dgm:prSet presAssocID="{805A9370-8D0F-46BD-A681-ACAAC3BC426C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15E0B-0644-4FCE-A22B-70D92F2CFD6C}" type="pres">
      <dgm:prSet presAssocID="{E8536FD5-0622-47CD-8A86-84B2E1CA4DA3}" presName="spacer" presStyleCnt="0"/>
      <dgm:spPr/>
    </dgm:pt>
    <dgm:pt modelId="{78969224-C0D2-49BB-9C85-E3EBCE16CB01}" type="pres">
      <dgm:prSet presAssocID="{BC9EE019-6612-47DB-BD4B-D779500CE5CD}" presName="comp" presStyleCnt="0"/>
      <dgm:spPr/>
    </dgm:pt>
    <dgm:pt modelId="{151C2767-1537-493F-B015-B405EEB3C396}" type="pres">
      <dgm:prSet presAssocID="{BC9EE019-6612-47DB-BD4B-D779500CE5CD}" presName="box" presStyleLbl="node1" presStyleIdx="1" presStyleCnt="6"/>
      <dgm:spPr/>
      <dgm:t>
        <a:bodyPr/>
        <a:lstStyle/>
        <a:p>
          <a:endParaRPr lang="ru-RU"/>
        </a:p>
      </dgm:t>
    </dgm:pt>
    <dgm:pt modelId="{9D8AC524-DC87-4416-BDF8-24FA1905389A}" type="pres">
      <dgm:prSet presAssocID="{BC9EE019-6612-47DB-BD4B-D779500CE5CD}" presName="img" presStyleLbl="fgImgPlace1" presStyleIdx="1" presStyleCnt="6" custScaleX="4979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65FB965-5B1F-40D5-80DD-22186C522523}" type="pres">
      <dgm:prSet presAssocID="{BC9EE019-6612-47DB-BD4B-D779500CE5CD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E063-341F-4DEA-9373-341B3D5BAB5A}" type="pres">
      <dgm:prSet presAssocID="{C2D6EA01-2927-45A0-B46D-CAFA2089B231}" presName="spacer" presStyleCnt="0"/>
      <dgm:spPr/>
    </dgm:pt>
    <dgm:pt modelId="{DCDC1AB3-C1CC-4C1E-B103-1EC6CA59C64D}" type="pres">
      <dgm:prSet presAssocID="{0AA6A648-133D-49F8-9087-C9D5D97D528D}" presName="comp" presStyleCnt="0"/>
      <dgm:spPr/>
    </dgm:pt>
    <dgm:pt modelId="{C3EB0D98-BA89-411A-9B40-027F7155EA1D}" type="pres">
      <dgm:prSet presAssocID="{0AA6A648-133D-49F8-9087-C9D5D97D528D}" presName="box" presStyleLbl="node1" presStyleIdx="2" presStyleCnt="6"/>
      <dgm:spPr/>
      <dgm:t>
        <a:bodyPr/>
        <a:lstStyle/>
        <a:p>
          <a:endParaRPr lang="ru-RU"/>
        </a:p>
      </dgm:t>
    </dgm:pt>
    <dgm:pt modelId="{D7549ECE-9990-4F0F-A0BB-7D665BA75103}" type="pres">
      <dgm:prSet presAssocID="{0AA6A648-133D-49F8-9087-C9D5D97D528D}" presName="img" presStyleLbl="fgImgPlace1" presStyleIdx="2" presStyleCnt="6" custScaleX="4979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11AF60E-302B-40D0-9C21-C6435C333CA5}" type="pres">
      <dgm:prSet presAssocID="{0AA6A648-133D-49F8-9087-C9D5D97D528D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3A69B-C489-4238-BA4F-9E8B5F1FC66B}" type="pres">
      <dgm:prSet presAssocID="{BBD1DBAF-9546-495B-84E7-C86D38F532FC}" presName="spacer" presStyleCnt="0"/>
      <dgm:spPr/>
    </dgm:pt>
    <dgm:pt modelId="{4A2AE33A-2D10-4963-AA13-D695CEF8AA47}" type="pres">
      <dgm:prSet presAssocID="{95C1DFAC-5829-497C-BAFA-161EA9886E31}" presName="comp" presStyleCnt="0"/>
      <dgm:spPr/>
    </dgm:pt>
    <dgm:pt modelId="{56BA5D16-748B-4742-AC12-4EC35678A5F8}" type="pres">
      <dgm:prSet presAssocID="{95C1DFAC-5829-497C-BAFA-161EA9886E31}" presName="box" presStyleLbl="node1" presStyleIdx="3" presStyleCnt="6"/>
      <dgm:spPr/>
      <dgm:t>
        <a:bodyPr/>
        <a:lstStyle/>
        <a:p>
          <a:endParaRPr lang="ru-RU"/>
        </a:p>
      </dgm:t>
    </dgm:pt>
    <dgm:pt modelId="{9E0199CB-E699-43C1-BEBC-10683D7E990B}" type="pres">
      <dgm:prSet presAssocID="{95C1DFAC-5829-497C-BAFA-161EA9886E31}" presName="img" presStyleLbl="fgImgPlace1" presStyleIdx="3" presStyleCnt="6" custScaleX="4979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4033835-9B27-45B7-A56A-4A0F6978A560}" type="pres">
      <dgm:prSet presAssocID="{95C1DFAC-5829-497C-BAFA-161EA9886E31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F3869-9912-4485-8B97-353D187812E0}" type="pres">
      <dgm:prSet presAssocID="{A6DD773D-D7D9-4DCC-A559-D1CD5F8F2948}" presName="spacer" presStyleCnt="0"/>
      <dgm:spPr/>
    </dgm:pt>
    <dgm:pt modelId="{10A1064A-1011-4B0B-AC8D-6E138BFE52C1}" type="pres">
      <dgm:prSet presAssocID="{8C8E9A6B-3BDC-4EAB-8420-E8C920470CD5}" presName="comp" presStyleCnt="0"/>
      <dgm:spPr/>
    </dgm:pt>
    <dgm:pt modelId="{8184A6D8-32F5-4295-8757-7EAD2E967816}" type="pres">
      <dgm:prSet presAssocID="{8C8E9A6B-3BDC-4EAB-8420-E8C920470CD5}" presName="box" presStyleLbl="node1" presStyleIdx="4" presStyleCnt="6"/>
      <dgm:spPr/>
      <dgm:t>
        <a:bodyPr/>
        <a:lstStyle/>
        <a:p>
          <a:endParaRPr lang="ru-RU"/>
        </a:p>
      </dgm:t>
    </dgm:pt>
    <dgm:pt modelId="{68501734-696D-4C13-BEBE-E85EE5A89BA6}" type="pres">
      <dgm:prSet presAssocID="{8C8E9A6B-3BDC-4EAB-8420-E8C920470CD5}" presName="img" presStyleLbl="fgImgPlace1" presStyleIdx="4" presStyleCnt="6" custScaleX="4979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2A99724D-EDF1-42C4-8A91-37115B173F0F}" type="pres">
      <dgm:prSet presAssocID="{8C8E9A6B-3BDC-4EAB-8420-E8C920470CD5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8D30A-CCBA-4B2A-AB6A-624866AC1230}" type="pres">
      <dgm:prSet presAssocID="{17CF522A-C61B-4972-B746-CABB5EBF4D0C}" presName="spacer" presStyleCnt="0"/>
      <dgm:spPr/>
    </dgm:pt>
    <dgm:pt modelId="{4DD317C2-42AD-40D8-947F-5FE2688989E1}" type="pres">
      <dgm:prSet presAssocID="{D3E37383-7DA2-4381-A3D9-1D6307331674}" presName="comp" presStyleCnt="0"/>
      <dgm:spPr/>
    </dgm:pt>
    <dgm:pt modelId="{C81DD34A-41D5-4C0E-A5DC-5400C525CE02}" type="pres">
      <dgm:prSet presAssocID="{D3E37383-7DA2-4381-A3D9-1D6307331674}" presName="box" presStyleLbl="node1" presStyleIdx="5" presStyleCnt="6"/>
      <dgm:spPr/>
      <dgm:t>
        <a:bodyPr/>
        <a:lstStyle/>
        <a:p>
          <a:endParaRPr lang="ru-RU"/>
        </a:p>
      </dgm:t>
    </dgm:pt>
    <dgm:pt modelId="{EEC295CA-93E9-4D69-AD58-C7797077975D}" type="pres">
      <dgm:prSet presAssocID="{D3E37383-7DA2-4381-A3D9-1D6307331674}" presName="img" presStyleLbl="fgImgPlace1" presStyleIdx="5" presStyleCnt="6" custScaleX="4049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38526E2F-F93A-4371-87BC-C1FD1708C57A}" type="pres">
      <dgm:prSet presAssocID="{D3E37383-7DA2-4381-A3D9-1D6307331674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88FAF0-580A-4578-B327-797EAECEFCDB}" type="presOf" srcId="{9BEC13AD-3F9E-4C1E-809B-D8407B40D04A}" destId="{543C66D3-376A-4E98-89AC-2FF9E5DA764B}" srcOrd="0" destOrd="0" presId="urn:microsoft.com/office/officeart/2005/8/layout/vList4"/>
    <dgm:cxn modelId="{9C4C6BD4-FC72-4F7C-B7C7-0429A5FACEC4}" type="presOf" srcId="{C8F2E77A-F9A6-4606-A5B8-52E17C9D3770}" destId="{256533FB-8B63-4644-9622-0208A35330F1}" srcOrd="1" destOrd="1" presId="urn:microsoft.com/office/officeart/2005/8/layout/vList4"/>
    <dgm:cxn modelId="{15BC20A1-DF3B-4E25-9212-65729AF5D9C2}" type="presOf" srcId="{0AA6A648-133D-49F8-9087-C9D5D97D528D}" destId="{C3EB0D98-BA89-411A-9B40-027F7155EA1D}" srcOrd="0" destOrd="0" presId="urn:microsoft.com/office/officeart/2005/8/layout/vList4"/>
    <dgm:cxn modelId="{41487D80-F537-4F08-B625-18FB20D0DBEE}" type="presOf" srcId="{8C8E9A6B-3BDC-4EAB-8420-E8C920470CD5}" destId="{2A99724D-EDF1-42C4-8A91-37115B173F0F}" srcOrd="1" destOrd="0" presId="urn:microsoft.com/office/officeart/2005/8/layout/vList4"/>
    <dgm:cxn modelId="{EAEE30CB-4585-4212-B4C9-DA22D5EC1DE2}" type="presOf" srcId="{C8F2E77A-F9A6-4606-A5B8-52E17C9D3770}" destId="{BEA2B535-6546-4F90-B46B-C57362EF4CE9}" srcOrd="0" destOrd="1" presId="urn:microsoft.com/office/officeart/2005/8/layout/vList4"/>
    <dgm:cxn modelId="{6EDB09DE-6FA6-4483-AF0C-CCDDB8C3CC9B}" srcId="{0AA6A648-133D-49F8-9087-C9D5D97D528D}" destId="{3FA71099-B179-4A5F-80D4-B679592F526C}" srcOrd="0" destOrd="0" parTransId="{9E536C66-671B-4B11-B7B3-0A16963CDD2D}" sibTransId="{619B82EE-2654-432F-B5E3-AE7EC433C5DA}"/>
    <dgm:cxn modelId="{5958310D-858E-415E-A4C3-193797EBC368}" type="presOf" srcId="{805A9370-8D0F-46BD-A681-ACAAC3BC426C}" destId="{256533FB-8B63-4644-9622-0208A35330F1}" srcOrd="1" destOrd="0" presId="urn:microsoft.com/office/officeart/2005/8/layout/vList4"/>
    <dgm:cxn modelId="{A176C78B-B77B-49E9-9204-A2B34430CBD8}" srcId="{9BEC13AD-3F9E-4C1E-809B-D8407B40D04A}" destId="{8C8E9A6B-3BDC-4EAB-8420-E8C920470CD5}" srcOrd="4" destOrd="0" parTransId="{D76420E5-5780-484D-BE89-9631AA36D698}" sibTransId="{17CF522A-C61B-4972-B746-CABB5EBF4D0C}"/>
    <dgm:cxn modelId="{D55A39A8-75AC-4BFA-B6C9-561E795FE711}" type="presOf" srcId="{D3E37383-7DA2-4381-A3D9-1D6307331674}" destId="{38526E2F-F93A-4371-87BC-C1FD1708C57A}" srcOrd="1" destOrd="0" presId="urn:microsoft.com/office/officeart/2005/8/layout/vList4"/>
    <dgm:cxn modelId="{DABC8810-6C9F-4E53-88E6-A2F09DFE90BB}" srcId="{95C1DFAC-5829-497C-BAFA-161EA9886E31}" destId="{69AFB908-DF3C-453C-8305-424D2F5B9896}" srcOrd="0" destOrd="0" parTransId="{EDFB8412-789B-48E9-A446-34E88500AD3C}" sibTransId="{245003DC-B78F-4E4D-8DBE-3D08F1BE5493}"/>
    <dgm:cxn modelId="{1EF7814E-83EB-4D8B-B98D-0CF31B00400A}" type="presOf" srcId="{A2D897F6-A900-4CB8-B948-E0566A14699C}" destId="{2A99724D-EDF1-42C4-8A91-37115B173F0F}" srcOrd="1" destOrd="1" presId="urn:microsoft.com/office/officeart/2005/8/layout/vList4"/>
    <dgm:cxn modelId="{AA50E36B-4A84-43A3-A3D2-5B2E7CD7351E}" type="presOf" srcId="{D3E37383-7DA2-4381-A3D9-1D6307331674}" destId="{C81DD34A-41D5-4C0E-A5DC-5400C525CE02}" srcOrd="0" destOrd="0" presId="urn:microsoft.com/office/officeart/2005/8/layout/vList4"/>
    <dgm:cxn modelId="{4066C29D-5A14-42B1-8797-EC3AE056937E}" type="presOf" srcId="{69AFB908-DF3C-453C-8305-424D2F5B9896}" destId="{74033835-9B27-45B7-A56A-4A0F6978A560}" srcOrd="1" destOrd="1" presId="urn:microsoft.com/office/officeart/2005/8/layout/vList4"/>
    <dgm:cxn modelId="{F55F4D61-9CC5-4C70-AE03-46A18868C1B6}" type="presOf" srcId="{3FA71099-B179-4A5F-80D4-B679592F526C}" destId="{B11AF60E-302B-40D0-9C21-C6435C333CA5}" srcOrd="1" destOrd="1" presId="urn:microsoft.com/office/officeart/2005/8/layout/vList4"/>
    <dgm:cxn modelId="{70B25662-4D83-4901-9A5C-B44839ED6061}" type="presOf" srcId="{805A9370-8D0F-46BD-A681-ACAAC3BC426C}" destId="{BEA2B535-6546-4F90-B46B-C57362EF4CE9}" srcOrd="0" destOrd="0" presId="urn:microsoft.com/office/officeart/2005/8/layout/vList4"/>
    <dgm:cxn modelId="{2D56563D-A58B-45E2-A64F-3E4EED4B0885}" srcId="{BC9EE019-6612-47DB-BD4B-D779500CE5CD}" destId="{4408EABB-A83B-4DC2-A0E4-E15817AFFC2E}" srcOrd="0" destOrd="0" parTransId="{1E93B8DA-9D7D-4BA9-BDD8-BD6D06960FBD}" sibTransId="{EEC6F663-8721-40AE-8E5D-B9F1A0A5DB55}"/>
    <dgm:cxn modelId="{76BFF937-9BF2-4789-B888-5EE84C8BEFC1}" type="presOf" srcId="{95C1DFAC-5829-497C-BAFA-161EA9886E31}" destId="{56BA5D16-748B-4742-AC12-4EC35678A5F8}" srcOrd="0" destOrd="0" presId="urn:microsoft.com/office/officeart/2005/8/layout/vList4"/>
    <dgm:cxn modelId="{2009B702-0FA3-4BE6-A62C-3E5906D7D58A}" type="presOf" srcId="{BC9EE019-6612-47DB-BD4B-D779500CE5CD}" destId="{151C2767-1537-493F-B015-B405EEB3C396}" srcOrd="0" destOrd="0" presId="urn:microsoft.com/office/officeart/2005/8/layout/vList4"/>
    <dgm:cxn modelId="{6421C4B4-E80A-498D-BCD6-0817104D002E}" type="presOf" srcId="{E6D437E7-7069-4C33-B95F-5D77FB7F09B6}" destId="{C81DD34A-41D5-4C0E-A5DC-5400C525CE02}" srcOrd="0" destOrd="1" presId="urn:microsoft.com/office/officeart/2005/8/layout/vList4"/>
    <dgm:cxn modelId="{BDEA31E9-33B8-460B-B635-4ED1C784544F}" srcId="{9BEC13AD-3F9E-4C1E-809B-D8407B40D04A}" destId="{95C1DFAC-5829-497C-BAFA-161EA9886E31}" srcOrd="3" destOrd="0" parTransId="{0D6A5A87-54DE-473D-9EEF-19AA8FB2CA1F}" sibTransId="{A6DD773D-D7D9-4DCC-A559-D1CD5F8F2948}"/>
    <dgm:cxn modelId="{780B235B-125F-48B0-AE4F-77AE0406B155}" type="presOf" srcId="{BC9EE019-6612-47DB-BD4B-D779500CE5CD}" destId="{C65FB965-5B1F-40D5-80DD-22186C522523}" srcOrd="1" destOrd="0" presId="urn:microsoft.com/office/officeart/2005/8/layout/vList4"/>
    <dgm:cxn modelId="{ADF20D16-FDF7-40B8-8079-8CA5AA64C21C}" type="presOf" srcId="{4408EABB-A83B-4DC2-A0E4-E15817AFFC2E}" destId="{151C2767-1537-493F-B015-B405EEB3C396}" srcOrd="0" destOrd="1" presId="urn:microsoft.com/office/officeart/2005/8/layout/vList4"/>
    <dgm:cxn modelId="{9068845E-E060-42E5-9C51-808EF56DEDD9}" srcId="{805A9370-8D0F-46BD-A681-ACAAC3BC426C}" destId="{C8F2E77A-F9A6-4606-A5B8-52E17C9D3770}" srcOrd="0" destOrd="0" parTransId="{F3A60795-1583-427A-B2E1-EB7CF4E2F28F}" sibTransId="{786D3DCB-0C6B-4825-80A0-BB77C1ECF71E}"/>
    <dgm:cxn modelId="{CE68DFB7-805F-423D-8BDA-6A24AD9A41AE}" srcId="{D3E37383-7DA2-4381-A3D9-1D6307331674}" destId="{E6D437E7-7069-4C33-B95F-5D77FB7F09B6}" srcOrd="0" destOrd="0" parTransId="{6142EBD8-9766-4211-B3BF-AAF887D3E2D1}" sibTransId="{04BD8FE9-86DE-406F-9FB7-610868E63B0C}"/>
    <dgm:cxn modelId="{C6266190-108A-40A9-9ED6-AF5E17B64C77}" type="presOf" srcId="{69AFB908-DF3C-453C-8305-424D2F5B9896}" destId="{56BA5D16-748B-4742-AC12-4EC35678A5F8}" srcOrd="0" destOrd="1" presId="urn:microsoft.com/office/officeart/2005/8/layout/vList4"/>
    <dgm:cxn modelId="{B8C2C8D6-B2FC-4776-9AEE-5425D143B5BC}" type="presOf" srcId="{A2D897F6-A900-4CB8-B948-E0566A14699C}" destId="{8184A6D8-32F5-4295-8757-7EAD2E967816}" srcOrd="0" destOrd="1" presId="urn:microsoft.com/office/officeart/2005/8/layout/vList4"/>
    <dgm:cxn modelId="{ED52AFE6-61E3-4E33-8948-43534BB9552A}" type="presOf" srcId="{8C8E9A6B-3BDC-4EAB-8420-E8C920470CD5}" destId="{8184A6D8-32F5-4295-8757-7EAD2E967816}" srcOrd="0" destOrd="0" presId="urn:microsoft.com/office/officeart/2005/8/layout/vList4"/>
    <dgm:cxn modelId="{8763BD42-57D6-4AD7-9EDB-B4646294F5A7}" type="presOf" srcId="{0AA6A648-133D-49F8-9087-C9D5D97D528D}" destId="{B11AF60E-302B-40D0-9C21-C6435C333CA5}" srcOrd="1" destOrd="0" presId="urn:microsoft.com/office/officeart/2005/8/layout/vList4"/>
    <dgm:cxn modelId="{5904ABF9-AA1E-4AEA-B199-B3AC52F292FE}" srcId="{9BEC13AD-3F9E-4C1E-809B-D8407B40D04A}" destId="{0AA6A648-133D-49F8-9087-C9D5D97D528D}" srcOrd="2" destOrd="0" parTransId="{928182D9-5077-4320-954C-4250EA5148E9}" sibTransId="{BBD1DBAF-9546-495B-84E7-C86D38F532FC}"/>
    <dgm:cxn modelId="{381BCFC9-7CD2-4EB0-8C4B-4997E3CFAC18}" type="presOf" srcId="{95C1DFAC-5829-497C-BAFA-161EA9886E31}" destId="{74033835-9B27-45B7-A56A-4A0F6978A560}" srcOrd="1" destOrd="0" presId="urn:microsoft.com/office/officeart/2005/8/layout/vList4"/>
    <dgm:cxn modelId="{EC7C2243-A555-413C-AF04-7BC9233CF751}" srcId="{9BEC13AD-3F9E-4C1E-809B-D8407B40D04A}" destId="{BC9EE019-6612-47DB-BD4B-D779500CE5CD}" srcOrd="1" destOrd="0" parTransId="{7D8F639F-D94A-4037-B39E-C62DB8380B87}" sibTransId="{C2D6EA01-2927-45A0-B46D-CAFA2089B231}"/>
    <dgm:cxn modelId="{9C2475E8-7288-4462-BE08-E3FF3D2CD108}" srcId="{9BEC13AD-3F9E-4C1E-809B-D8407B40D04A}" destId="{805A9370-8D0F-46BD-A681-ACAAC3BC426C}" srcOrd="0" destOrd="0" parTransId="{EE17D4D5-7CA7-45B3-94C4-62225D852FA5}" sibTransId="{E8536FD5-0622-47CD-8A86-84B2E1CA4DA3}"/>
    <dgm:cxn modelId="{07DE0703-C11E-481D-B4A8-B6C18BF8DA22}" type="presOf" srcId="{4408EABB-A83B-4DC2-A0E4-E15817AFFC2E}" destId="{C65FB965-5B1F-40D5-80DD-22186C522523}" srcOrd="1" destOrd="1" presId="urn:microsoft.com/office/officeart/2005/8/layout/vList4"/>
    <dgm:cxn modelId="{E1D485A3-0BE8-43A6-BD59-4E36B986833E}" type="presOf" srcId="{E6D437E7-7069-4C33-B95F-5D77FB7F09B6}" destId="{38526E2F-F93A-4371-87BC-C1FD1708C57A}" srcOrd="1" destOrd="1" presId="urn:microsoft.com/office/officeart/2005/8/layout/vList4"/>
    <dgm:cxn modelId="{A206C0F3-FF31-4AF2-BC2E-F8CF32E1A669}" srcId="{8C8E9A6B-3BDC-4EAB-8420-E8C920470CD5}" destId="{A2D897F6-A900-4CB8-B948-E0566A14699C}" srcOrd="0" destOrd="0" parTransId="{9710D030-12DA-45AB-AA88-A687B5AB9CA4}" sibTransId="{7147F719-8A2E-4E7E-AAA5-FFF53BDD6E5E}"/>
    <dgm:cxn modelId="{21070043-36A4-4B1E-9441-0D644967A0A9}" type="presOf" srcId="{3FA71099-B179-4A5F-80D4-B679592F526C}" destId="{C3EB0D98-BA89-411A-9B40-027F7155EA1D}" srcOrd="0" destOrd="1" presId="urn:microsoft.com/office/officeart/2005/8/layout/vList4"/>
    <dgm:cxn modelId="{F02DDAC2-0207-4315-8F96-DC48A8FD273A}" srcId="{9BEC13AD-3F9E-4C1E-809B-D8407B40D04A}" destId="{D3E37383-7DA2-4381-A3D9-1D6307331674}" srcOrd="5" destOrd="0" parTransId="{E8454C78-0B8A-4EC5-9452-0C4E06E1F1F5}" sibTransId="{7EDC8831-C6FE-4B91-8149-1C96821D88B0}"/>
    <dgm:cxn modelId="{EBBC8A3C-7B03-4622-A420-C3B52EBC0F4A}" type="presParOf" srcId="{543C66D3-376A-4E98-89AC-2FF9E5DA764B}" destId="{935457E9-9FB2-4A79-84A8-2D44222DCC58}" srcOrd="0" destOrd="0" presId="urn:microsoft.com/office/officeart/2005/8/layout/vList4"/>
    <dgm:cxn modelId="{5C248E09-8948-4944-BA01-F5B1E9651896}" type="presParOf" srcId="{935457E9-9FB2-4A79-84A8-2D44222DCC58}" destId="{BEA2B535-6546-4F90-B46B-C57362EF4CE9}" srcOrd="0" destOrd="0" presId="urn:microsoft.com/office/officeart/2005/8/layout/vList4"/>
    <dgm:cxn modelId="{8212B187-E3EA-4658-9129-DFCAF08F9AA3}" type="presParOf" srcId="{935457E9-9FB2-4A79-84A8-2D44222DCC58}" destId="{94A86E90-42AE-45C2-BCD4-04B45EDE9B50}" srcOrd="1" destOrd="0" presId="urn:microsoft.com/office/officeart/2005/8/layout/vList4"/>
    <dgm:cxn modelId="{6A83506A-186C-4FEF-8469-E96BA25AC202}" type="presParOf" srcId="{935457E9-9FB2-4A79-84A8-2D44222DCC58}" destId="{256533FB-8B63-4644-9622-0208A35330F1}" srcOrd="2" destOrd="0" presId="urn:microsoft.com/office/officeart/2005/8/layout/vList4"/>
    <dgm:cxn modelId="{2CB5172D-984F-4158-9A54-D18CB794A8CC}" type="presParOf" srcId="{543C66D3-376A-4E98-89AC-2FF9E5DA764B}" destId="{5F415E0B-0644-4FCE-A22B-70D92F2CFD6C}" srcOrd="1" destOrd="0" presId="urn:microsoft.com/office/officeart/2005/8/layout/vList4"/>
    <dgm:cxn modelId="{B163C7F1-C417-472D-8109-8DE8441F239C}" type="presParOf" srcId="{543C66D3-376A-4E98-89AC-2FF9E5DA764B}" destId="{78969224-C0D2-49BB-9C85-E3EBCE16CB01}" srcOrd="2" destOrd="0" presId="urn:microsoft.com/office/officeart/2005/8/layout/vList4"/>
    <dgm:cxn modelId="{DFB41A34-F8C0-4D84-8DE9-F1CDC731B8EE}" type="presParOf" srcId="{78969224-C0D2-49BB-9C85-E3EBCE16CB01}" destId="{151C2767-1537-493F-B015-B405EEB3C396}" srcOrd="0" destOrd="0" presId="urn:microsoft.com/office/officeart/2005/8/layout/vList4"/>
    <dgm:cxn modelId="{012C1A32-968B-4E8C-9DA1-8F76B9B66BDB}" type="presParOf" srcId="{78969224-C0D2-49BB-9C85-E3EBCE16CB01}" destId="{9D8AC524-DC87-4416-BDF8-24FA1905389A}" srcOrd="1" destOrd="0" presId="urn:microsoft.com/office/officeart/2005/8/layout/vList4"/>
    <dgm:cxn modelId="{63200307-7063-4826-8131-1137B64A5709}" type="presParOf" srcId="{78969224-C0D2-49BB-9C85-E3EBCE16CB01}" destId="{C65FB965-5B1F-40D5-80DD-22186C522523}" srcOrd="2" destOrd="0" presId="urn:microsoft.com/office/officeart/2005/8/layout/vList4"/>
    <dgm:cxn modelId="{639114BD-383E-4B3E-BC55-539996B9D56A}" type="presParOf" srcId="{543C66D3-376A-4E98-89AC-2FF9E5DA764B}" destId="{73BEE063-341F-4DEA-9373-341B3D5BAB5A}" srcOrd="3" destOrd="0" presId="urn:microsoft.com/office/officeart/2005/8/layout/vList4"/>
    <dgm:cxn modelId="{A18D6B2B-7214-43BD-9034-7B84B0AA4893}" type="presParOf" srcId="{543C66D3-376A-4E98-89AC-2FF9E5DA764B}" destId="{DCDC1AB3-C1CC-4C1E-B103-1EC6CA59C64D}" srcOrd="4" destOrd="0" presId="urn:microsoft.com/office/officeart/2005/8/layout/vList4"/>
    <dgm:cxn modelId="{83151AD2-454A-4C41-B684-33B8F9A7B474}" type="presParOf" srcId="{DCDC1AB3-C1CC-4C1E-B103-1EC6CA59C64D}" destId="{C3EB0D98-BA89-411A-9B40-027F7155EA1D}" srcOrd="0" destOrd="0" presId="urn:microsoft.com/office/officeart/2005/8/layout/vList4"/>
    <dgm:cxn modelId="{0DE69E39-F27A-48E2-8589-4BE45240AA8C}" type="presParOf" srcId="{DCDC1AB3-C1CC-4C1E-B103-1EC6CA59C64D}" destId="{D7549ECE-9990-4F0F-A0BB-7D665BA75103}" srcOrd="1" destOrd="0" presId="urn:microsoft.com/office/officeart/2005/8/layout/vList4"/>
    <dgm:cxn modelId="{18CE6EB1-B0E7-4F68-B538-0B42877BE114}" type="presParOf" srcId="{DCDC1AB3-C1CC-4C1E-B103-1EC6CA59C64D}" destId="{B11AF60E-302B-40D0-9C21-C6435C333CA5}" srcOrd="2" destOrd="0" presId="urn:microsoft.com/office/officeart/2005/8/layout/vList4"/>
    <dgm:cxn modelId="{3680643A-F69D-454F-89FD-CAE891D00AF2}" type="presParOf" srcId="{543C66D3-376A-4E98-89AC-2FF9E5DA764B}" destId="{3083A69B-C489-4238-BA4F-9E8B5F1FC66B}" srcOrd="5" destOrd="0" presId="urn:microsoft.com/office/officeart/2005/8/layout/vList4"/>
    <dgm:cxn modelId="{792DB1EA-91D2-4D9F-A2BD-714F7E4B3AE8}" type="presParOf" srcId="{543C66D3-376A-4E98-89AC-2FF9E5DA764B}" destId="{4A2AE33A-2D10-4963-AA13-D695CEF8AA47}" srcOrd="6" destOrd="0" presId="urn:microsoft.com/office/officeart/2005/8/layout/vList4"/>
    <dgm:cxn modelId="{9688B760-0EE0-40F4-A7C7-ED7468EA792D}" type="presParOf" srcId="{4A2AE33A-2D10-4963-AA13-D695CEF8AA47}" destId="{56BA5D16-748B-4742-AC12-4EC35678A5F8}" srcOrd="0" destOrd="0" presId="urn:microsoft.com/office/officeart/2005/8/layout/vList4"/>
    <dgm:cxn modelId="{8C7ACA29-3DF1-4B79-A447-95544BBA7800}" type="presParOf" srcId="{4A2AE33A-2D10-4963-AA13-D695CEF8AA47}" destId="{9E0199CB-E699-43C1-BEBC-10683D7E990B}" srcOrd="1" destOrd="0" presId="urn:microsoft.com/office/officeart/2005/8/layout/vList4"/>
    <dgm:cxn modelId="{54BC5445-B059-49C2-A61F-5624F5A99419}" type="presParOf" srcId="{4A2AE33A-2D10-4963-AA13-D695CEF8AA47}" destId="{74033835-9B27-45B7-A56A-4A0F6978A560}" srcOrd="2" destOrd="0" presId="urn:microsoft.com/office/officeart/2005/8/layout/vList4"/>
    <dgm:cxn modelId="{E9038F9C-7915-4F93-A687-C63268DDFB0E}" type="presParOf" srcId="{543C66D3-376A-4E98-89AC-2FF9E5DA764B}" destId="{09CF3869-9912-4485-8B97-353D187812E0}" srcOrd="7" destOrd="0" presId="urn:microsoft.com/office/officeart/2005/8/layout/vList4"/>
    <dgm:cxn modelId="{4AEC5200-B608-4C43-8C6F-EF19B9D4C710}" type="presParOf" srcId="{543C66D3-376A-4E98-89AC-2FF9E5DA764B}" destId="{10A1064A-1011-4B0B-AC8D-6E138BFE52C1}" srcOrd="8" destOrd="0" presId="urn:microsoft.com/office/officeart/2005/8/layout/vList4"/>
    <dgm:cxn modelId="{37950E72-FDE8-4DF5-AABC-6F56A6AC0B40}" type="presParOf" srcId="{10A1064A-1011-4B0B-AC8D-6E138BFE52C1}" destId="{8184A6D8-32F5-4295-8757-7EAD2E967816}" srcOrd="0" destOrd="0" presId="urn:microsoft.com/office/officeart/2005/8/layout/vList4"/>
    <dgm:cxn modelId="{96507E4A-8528-4017-9F30-991DEE4497BB}" type="presParOf" srcId="{10A1064A-1011-4B0B-AC8D-6E138BFE52C1}" destId="{68501734-696D-4C13-BEBE-E85EE5A89BA6}" srcOrd="1" destOrd="0" presId="urn:microsoft.com/office/officeart/2005/8/layout/vList4"/>
    <dgm:cxn modelId="{F1FD7E8E-81AF-404E-80AD-530D8EFD671A}" type="presParOf" srcId="{10A1064A-1011-4B0B-AC8D-6E138BFE52C1}" destId="{2A99724D-EDF1-42C4-8A91-37115B173F0F}" srcOrd="2" destOrd="0" presId="urn:microsoft.com/office/officeart/2005/8/layout/vList4"/>
    <dgm:cxn modelId="{857B4581-9CEC-452C-BAFB-4F8B44C4EB56}" type="presParOf" srcId="{543C66D3-376A-4E98-89AC-2FF9E5DA764B}" destId="{7898D30A-CCBA-4B2A-AB6A-624866AC1230}" srcOrd="9" destOrd="0" presId="urn:microsoft.com/office/officeart/2005/8/layout/vList4"/>
    <dgm:cxn modelId="{2780AD4A-5633-4156-A50B-C0577B175A5F}" type="presParOf" srcId="{543C66D3-376A-4E98-89AC-2FF9E5DA764B}" destId="{4DD317C2-42AD-40D8-947F-5FE2688989E1}" srcOrd="10" destOrd="0" presId="urn:microsoft.com/office/officeart/2005/8/layout/vList4"/>
    <dgm:cxn modelId="{1263AE9A-F6AA-449A-A326-9BE5DF1BFFEE}" type="presParOf" srcId="{4DD317C2-42AD-40D8-947F-5FE2688989E1}" destId="{C81DD34A-41D5-4C0E-A5DC-5400C525CE02}" srcOrd="0" destOrd="0" presId="urn:microsoft.com/office/officeart/2005/8/layout/vList4"/>
    <dgm:cxn modelId="{2B8B19DB-5DF4-4300-91E5-929AC6D3A125}" type="presParOf" srcId="{4DD317C2-42AD-40D8-947F-5FE2688989E1}" destId="{EEC295CA-93E9-4D69-AD58-C7797077975D}" srcOrd="1" destOrd="0" presId="urn:microsoft.com/office/officeart/2005/8/layout/vList4"/>
    <dgm:cxn modelId="{E28A9CDD-E293-4088-8AF8-A7DBE84B7FEC}" type="presParOf" srcId="{4DD317C2-42AD-40D8-947F-5FE2688989E1}" destId="{38526E2F-F93A-4371-87BC-C1FD1708C57A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D199D50-D1E4-4AD4-AC94-934219B5FC13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B482D70-76D4-4CBC-97BD-CBB738DE9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58A25-FD56-41F1-A90F-72404A74225F}" type="datetime1">
              <a:rPr lang="uk-UA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2272ECA-D930-4A9F-9263-5F8E6D74A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2F8E-B06B-4887-94CA-01C37424FBF3}" type="datetime1">
              <a:rPr lang="uk-UA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856EB-E9F2-476E-8347-AC66D67F6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7F20F-7916-4561-B142-CDDF9EF10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4E20B-7514-4D82-A9DF-53DF9EE22DEC}" type="datetime1">
              <a:rPr lang="uk-UA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0C847-CF84-4826-9DE9-DC3B20183A35}" type="datetime1">
              <a:rPr lang="uk-UA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F1E39-7997-4924-8D62-077528F8F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A5CFC-0087-4318-84D2-BB6B5923E2FD}" type="datetime1">
              <a:rPr lang="uk-UA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217FB42-DF10-4758-9324-3BCE8974A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D6314-1829-4FA6-9754-B3587492D6DC}" type="datetime1">
              <a:rPr lang="uk-UA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E6A58-282D-4AFB-A8B6-890B0BF75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C2768-0E20-4AB4-BFB8-B06FD2C5CA64}" type="datetime1">
              <a:rPr lang="uk-UA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52416969-8F0B-4111-AD55-406A3601D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25D2A-24F3-476F-8413-257292078477}" type="datetime1">
              <a:rPr lang="uk-UA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013A1-47BF-4AFA-AAC7-15AB0E4DA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88623-E66D-49DD-A535-EE030D220D67}" type="datetime1">
              <a:rPr lang="uk-UA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4FFB845-8273-4138-829D-6396065D2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9D32022-C3E2-4A9C-9F62-A779CF36A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A1A18-3F9D-4607-9266-88E0A189CA97}" type="datetime1">
              <a:rPr lang="uk-UA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22483-8F3B-4A30-8102-F7C348CC2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36F90-3EF6-41C5-8EA4-0C6977C8F5C1}" type="datetime1">
              <a:rPr lang="uk-UA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339C35B-E42B-459E-81A6-DCD59656B667}" type="datetime1">
              <a:rPr lang="uk-UA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СЗОШ № 8 м.Хмельницького.  Кравчук Г.Т.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8294FA-B25E-4F66-B819-FC8E3D35F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www.ostriv.in.ua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643938" cy="2286000"/>
          </a:xfrm>
        </p:spPr>
        <p:txBody>
          <a:bodyPr/>
          <a:lstStyle/>
          <a:p>
            <a:r>
              <a:rPr lang="ru-RU" sz="3600" i="1" smtClean="0"/>
              <a:t/>
            </a:r>
            <a:br>
              <a:rPr lang="ru-RU" sz="3600" i="1" smtClean="0"/>
            </a:br>
            <a:r>
              <a:rPr lang="ru-RU" sz="4000" i="1" smtClean="0">
                <a:latin typeface="Times New Roman" pitchFamily="18" charset="0"/>
              </a:rPr>
              <a:t>Програмні засоби навчання профільного предмету</a:t>
            </a:r>
            <a:endParaRPr lang="ru-RU" sz="3600" i="1" smtClean="0"/>
          </a:p>
        </p:txBody>
      </p:sp>
      <p:sp>
        <p:nvSpPr>
          <p:cNvPr id="15362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A8015-E71D-4E3D-8A39-E725D1E215EB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15364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410325"/>
            <a:ext cx="3981450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00DEA1-8580-4025-A68D-443832AB426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976688" cy="3857625"/>
          </a:xfrm>
        </p:spPr>
      </p:pic>
      <p:pic>
        <p:nvPicPr>
          <p:cNvPr id="24581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14950" y="0"/>
            <a:ext cx="3829050" cy="3829050"/>
          </a:xfrm>
        </p:spPr>
      </p:pic>
      <p:sp>
        <p:nvSpPr>
          <p:cNvPr id="9" name="Прямоугольник 8"/>
          <p:cNvSpPr/>
          <p:nvPr/>
        </p:nvSpPr>
        <p:spPr>
          <a:xfrm>
            <a:off x="142875" y="3929063"/>
            <a:ext cx="3857625" cy="646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Педагогічний</a:t>
            </a:r>
            <a:r>
              <a:rPr lang="ru-RU" dirty="0"/>
              <a:t> </a:t>
            </a:r>
            <a:r>
              <a:rPr lang="ru-RU" dirty="0" err="1"/>
              <a:t>програмний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 «</a:t>
            </a:r>
            <a:r>
              <a:rPr lang="ru-RU" dirty="0" err="1"/>
              <a:t>Астрономія</a:t>
            </a:r>
            <a:r>
              <a:rPr lang="ru-RU" dirty="0"/>
              <a:t>. 11 </a:t>
            </a:r>
            <a:r>
              <a:rPr lang="ru-RU" dirty="0" err="1"/>
              <a:t>кл</a:t>
            </a:r>
            <a:r>
              <a:rPr lang="ru-RU" dirty="0"/>
              <a:t>»</a:t>
            </a:r>
            <a:endParaRPr lang="ru-RU" dirty="0"/>
          </a:p>
        </p:txBody>
      </p:sp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0" y="257175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 err="1" smtClean="0">
                <a:solidFill>
                  <a:schemeClr val="accent3">
                    <a:shade val="75000"/>
                  </a:schemeClr>
                </a:solidFill>
              </a:rPr>
              <a:t>Електронні</a:t>
            </a:r>
            <a:r>
              <a:rPr lang="ru-RU" sz="3600" i="1" dirty="0" smtClean="0">
                <a:solidFill>
                  <a:schemeClr val="accent3">
                    <a:shade val="75000"/>
                  </a:schemeClr>
                </a:solidFill>
              </a:rPr>
              <a:t> (</a:t>
            </a:r>
            <a:r>
              <a:rPr lang="ru-RU" sz="3600" i="1" dirty="0" err="1" smtClean="0">
                <a:solidFill>
                  <a:schemeClr val="accent3">
                    <a:shade val="75000"/>
                  </a:schemeClr>
                </a:solidFill>
              </a:rPr>
              <a:t>віртуальні</a:t>
            </a:r>
            <a:r>
              <a:rPr lang="ru-RU" sz="3600" i="1" dirty="0" smtClean="0">
                <a:solidFill>
                  <a:schemeClr val="accent3">
                    <a:shade val="75000"/>
                  </a:schemeClr>
                </a:solidFill>
              </a:rPr>
              <a:t>) </a:t>
            </a:r>
            <a:r>
              <a:rPr lang="ru-RU" sz="3600" i="1" dirty="0" err="1" smtClean="0">
                <a:solidFill>
                  <a:schemeClr val="accent3">
                    <a:shade val="75000"/>
                  </a:schemeClr>
                </a:solidFill>
              </a:rPr>
              <a:t>практикуми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5061F-A8E1-4A11-9316-EF50A5E9338D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25605" name="Содержимое 5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pPr marL="0" indent="361950">
              <a:buFont typeface="Wingdings 2" pitchFamily="18" charset="2"/>
              <a:buNone/>
            </a:pPr>
            <a:r>
              <a:rPr lang="ru-RU" sz="1800" i="1" smtClean="0">
                <a:latin typeface="Calibri" pitchFamily="34" charset="0"/>
              </a:rPr>
              <a:t> Електронні (віртуальні) практикуми</a:t>
            </a:r>
            <a:r>
              <a:rPr lang="ru-RU" sz="1800" smtClean="0">
                <a:latin typeface="Calibri" pitchFamily="34" charset="0"/>
              </a:rPr>
              <a:t> - електронні навчальні збірки практичних завдань і вправ, у тому числі:</a:t>
            </a:r>
          </a:p>
          <a:p>
            <a:pPr marL="0" indent="361950"/>
            <a:r>
              <a:rPr lang="ru-RU" sz="1800" i="1" smtClean="0">
                <a:latin typeface="Calibri" pitchFamily="34" charset="0"/>
              </a:rPr>
              <a:t>віртуальні лабораторії</a:t>
            </a:r>
            <a:r>
              <a:rPr lang="ru-RU" sz="1800" smtClean="0">
                <a:latin typeface="Calibri" pitchFamily="34" charset="0"/>
              </a:rPr>
              <a:t>, наприклад Віртуальна біологічна лабораторія. 10—11 кл.;</a:t>
            </a:r>
          </a:p>
          <a:p>
            <a:pPr marL="0" indent="361950"/>
            <a:r>
              <a:rPr lang="ru-RU" sz="1800" i="1" smtClean="0">
                <a:latin typeface="Calibri" pitchFamily="34" charset="0"/>
              </a:rPr>
              <a:t>електронні тренажери</a:t>
            </a:r>
            <a:r>
              <a:rPr lang="ru-RU" sz="1800" smtClean="0">
                <a:latin typeface="Calibri" pitchFamily="34" charset="0"/>
              </a:rPr>
              <a:t>, наприклад «Майстер-клас». Клавіатурний тренажер з української мови;</a:t>
            </a:r>
          </a:p>
          <a:p>
            <a:pPr marL="0" indent="361950"/>
            <a:r>
              <a:rPr lang="ru-RU" sz="1800" i="1" smtClean="0">
                <a:latin typeface="Calibri" pitchFamily="34" charset="0"/>
              </a:rPr>
              <a:t>електронні задачники</a:t>
            </a:r>
            <a:r>
              <a:rPr lang="ru-RU" sz="1800" smtClean="0">
                <a:latin typeface="Calibri" pitchFamily="34" charset="0"/>
              </a:rPr>
              <a:t>, наприклад Електронний задачник «Фізика. 7-9»;</a:t>
            </a:r>
          </a:p>
          <a:p>
            <a:pPr marL="0" indent="361950"/>
            <a:r>
              <a:rPr lang="ru-RU" sz="1800" smtClean="0">
                <a:latin typeface="Calibri" pitchFamily="34" charset="0"/>
              </a:rPr>
              <a:t>електронні засоби контролю навчальних досягнень учнів </a:t>
            </a:r>
          </a:p>
        </p:txBody>
      </p:sp>
      <p:pic>
        <p:nvPicPr>
          <p:cNvPr id="2560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4357688"/>
            <a:ext cx="2047875" cy="2027237"/>
          </a:xfrm>
        </p:spPr>
      </p:pic>
      <p:sp>
        <p:nvSpPr>
          <p:cNvPr id="9" name="Прямоугольник 8"/>
          <p:cNvSpPr/>
          <p:nvPr/>
        </p:nvSpPr>
        <p:spPr>
          <a:xfrm>
            <a:off x="6643688" y="4429125"/>
            <a:ext cx="2286000" cy="203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Педагогічний</a:t>
            </a:r>
            <a:r>
              <a:rPr lang="ru-RU" dirty="0"/>
              <a:t> </a:t>
            </a:r>
            <a:r>
              <a:rPr lang="ru-RU" dirty="0" err="1"/>
              <a:t>програмний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 «</a:t>
            </a:r>
            <a:r>
              <a:rPr lang="ru-RU" dirty="0" err="1"/>
              <a:t>Бібліотека</a:t>
            </a:r>
            <a:r>
              <a:rPr lang="ru-RU" dirty="0"/>
              <a:t> </a:t>
            </a:r>
            <a:r>
              <a:rPr lang="ru-RU" dirty="0" err="1"/>
              <a:t>електронних</a:t>
            </a:r>
            <a:r>
              <a:rPr lang="ru-RU" dirty="0"/>
              <a:t> </a:t>
            </a:r>
            <a:r>
              <a:rPr lang="ru-RU" dirty="0" err="1"/>
              <a:t>наочностей</a:t>
            </a:r>
            <a:r>
              <a:rPr lang="ru-RU" dirty="0"/>
              <a:t>. 7-9 </a:t>
            </a:r>
            <a:r>
              <a:rPr lang="ru-RU" dirty="0" err="1"/>
              <a:t>кл</a:t>
            </a:r>
            <a:r>
              <a:rPr lang="ru-RU" dirty="0"/>
              <a:t>.»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1714500"/>
            <a:ext cx="2790825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1428750"/>
            <a:ext cx="2047875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429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 err="1" smtClean="0">
                <a:solidFill>
                  <a:schemeClr val="accent3">
                    <a:shade val="75000"/>
                  </a:schemeClr>
                </a:solidFill>
              </a:rPr>
              <a:t>Мультимедійні</a:t>
            </a:r>
            <a:r>
              <a:rPr lang="ru-RU" sz="3600" i="1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sz="3600" i="1" dirty="0" err="1" smtClean="0">
                <a:solidFill>
                  <a:schemeClr val="accent3">
                    <a:shade val="75000"/>
                  </a:schemeClr>
                </a:solidFill>
              </a:rPr>
              <a:t>засоби</a:t>
            </a:r>
            <a:r>
              <a:rPr lang="ru-RU" sz="3600" i="1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sz="3600" i="1" dirty="0" err="1" smtClean="0">
                <a:solidFill>
                  <a:schemeClr val="accent3">
                    <a:shade val="75000"/>
                  </a:schemeClr>
                </a:solidFill>
              </a:rPr>
              <a:t>ілюстративного</a:t>
            </a:r>
            <a:r>
              <a:rPr lang="ru-RU" sz="3600" i="1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sz="3600" i="1" dirty="0" err="1" smtClean="0">
                <a:solidFill>
                  <a:schemeClr val="accent3">
                    <a:shade val="75000"/>
                  </a:schemeClr>
                </a:solidFill>
              </a:rPr>
              <a:t>і</a:t>
            </a:r>
            <a:r>
              <a:rPr lang="ru-RU" sz="3600" i="1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sz="3600" i="1" dirty="0" err="1" smtClean="0">
                <a:solidFill>
                  <a:schemeClr val="accent3">
                    <a:shade val="75000"/>
                  </a:schemeClr>
                </a:solidFill>
              </a:rPr>
              <a:t>довідникового</a:t>
            </a:r>
            <a:r>
              <a:rPr lang="ru-RU" sz="3600" i="1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sz="3600" i="1" dirty="0" err="1" smtClean="0">
                <a:solidFill>
                  <a:schemeClr val="accent3">
                    <a:shade val="75000"/>
                  </a:schemeClr>
                </a:solidFill>
              </a:rPr>
              <a:t>спрямування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A50F6-50DE-4850-AABD-A76FB9ABBA0D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75" y="1371600"/>
            <a:ext cx="4429125" cy="4986338"/>
          </a:xfrm>
        </p:spPr>
        <p:txBody>
          <a:bodyPr>
            <a:noAutofit/>
          </a:bodyPr>
          <a:lstStyle/>
          <a:p>
            <a:pPr marL="180975" indent="-180975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i="1" dirty="0" err="1" smtClean="0"/>
              <a:t>Мультимедійні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засоби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ілюстративного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довідникового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спрямування</a:t>
            </a:r>
            <a:r>
              <a:rPr lang="ru-RU" sz="1200" i="1" dirty="0" smtClean="0"/>
              <a:t>:</a:t>
            </a:r>
          </a:p>
          <a:p>
            <a:pPr marL="361950" indent="-180975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i="1" dirty="0" smtClean="0"/>
              <a:t> </a:t>
            </a:r>
            <a:r>
              <a:rPr lang="ru-RU" sz="1200" i="1" dirty="0" err="1" smtClean="0"/>
              <a:t>електронні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атласи</a:t>
            </a:r>
            <a:r>
              <a:rPr lang="ru-RU" sz="1200" dirty="0" smtClean="0"/>
              <a:t> - </a:t>
            </a:r>
            <a:r>
              <a:rPr lang="ru-RU" sz="1200" dirty="0" err="1" smtClean="0"/>
              <a:t>електронні</a:t>
            </a:r>
            <a:r>
              <a:rPr lang="ru-RU" sz="1200" dirty="0" smtClean="0"/>
              <a:t> </a:t>
            </a:r>
            <a:r>
              <a:rPr lang="ru-RU" sz="1200" dirty="0" err="1" smtClean="0"/>
              <a:t>колекції</a:t>
            </a:r>
            <a:r>
              <a:rPr lang="ru-RU" sz="1200" dirty="0" smtClean="0"/>
              <a:t> </a:t>
            </a:r>
            <a:r>
              <a:rPr lang="ru-RU" sz="1200" dirty="0" err="1" smtClean="0"/>
              <a:t>зображень</a:t>
            </a:r>
            <a:r>
              <a:rPr lang="ru-RU" sz="1200" dirty="0" smtClean="0"/>
              <a:t> </a:t>
            </a:r>
            <a:r>
              <a:rPr lang="ru-RU" sz="1200" dirty="0" err="1" smtClean="0"/>
              <a:t>різних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об'єктів</a:t>
            </a:r>
            <a:r>
              <a:rPr lang="ru-RU" sz="1200" dirty="0" smtClean="0"/>
              <a:t> (</a:t>
            </a:r>
            <a:r>
              <a:rPr lang="ru-RU" sz="1200" dirty="0" err="1" smtClean="0"/>
              <a:t>карти</a:t>
            </a:r>
            <a:r>
              <a:rPr lang="ru-RU" sz="1200" dirty="0" smtClean="0"/>
              <a:t>, </a:t>
            </a:r>
            <a:r>
              <a:rPr lang="ru-RU" sz="1200" dirty="0" err="1" smtClean="0"/>
              <a:t>креслення</a:t>
            </a:r>
            <a:r>
              <a:rPr lang="ru-RU" sz="1200" dirty="0" smtClean="0"/>
              <a:t>, рисунки та </a:t>
            </a:r>
            <a:r>
              <a:rPr lang="ru-RU" sz="1200" dirty="0" err="1" smtClean="0"/>
              <a:t>ін</a:t>
            </a:r>
            <a:r>
              <a:rPr lang="ru-RU" sz="1200" dirty="0" smtClean="0"/>
              <a:t>.) </a:t>
            </a:r>
            <a:r>
              <a:rPr lang="ru-RU" sz="1200" dirty="0" err="1" smtClean="0"/>
              <a:t>із</a:t>
            </a:r>
            <a:r>
              <a:rPr lang="ru-RU" sz="1200" dirty="0" smtClean="0"/>
              <a:t> </a:t>
            </a:r>
            <a:r>
              <a:rPr lang="ru-RU" sz="1200" dirty="0" err="1" smtClean="0"/>
              <a:t>засобами</a:t>
            </a:r>
            <a:r>
              <a:rPr lang="ru-RU" sz="1200" dirty="0" smtClean="0"/>
              <a:t> </a:t>
            </a:r>
            <a:r>
              <a:rPr lang="ru-RU" sz="1200" dirty="0" err="1" smtClean="0"/>
              <a:t>навігації</a:t>
            </a:r>
            <a:r>
              <a:rPr lang="ru-RU" sz="1200" dirty="0" smtClean="0"/>
              <a:t> </a:t>
            </a:r>
            <a:r>
              <a:rPr lang="ru-RU" sz="1200" dirty="0" err="1" smtClean="0"/>
              <a:t>та</a:t>
            </a:r>
            <a:r>
              <a:rPr lang="ru-RU" sz="1200" dirty="0" smtClean="0"/>
              <a:t> </a:t>
            </a:r>
            <a:r>
              <a:rPr lang="ru-RU" sz="1200" dirty="0" err="1" smtClean="0"/>
              <a:t>пошуку</a:t>
            </a:r>
            <a:r>
              <a:rPr lang="ru-RU" sz="1200" dirty="0" smtClean="0"/>
              <a:t>, </a:t>
            </a:r>
            <a:r>
              <a:rPr lang="ru-RU" sz="1200" dirty="0" err="1" smtClean="0"/>
              <a:t>наприклад</a:t>
            </a:r>
            <a:r>
              <a:rPr lang="ru-RU" sz="1200" dirty="0" smtClean="0"/>
              <a:t> </a:t>
            </a:r>
            <a:r>
              <a:rPr lang="ru-RU" sz="1200" dirty="0" err="1" smtClean="0"/>
              <a:t>Електронний</a:t>
            </a:r>
            <a:r>
              <a:rPr lang="ru-RU" sz="1200" dirty="0" smtClean="0"/>
              <a:t> атлас «</a:t>
            </a:r>
            <a:r>
              <a:rPr lang="ru-RU" sz="1200" dirty="0" err="1" smtClean="0"/>
              <a:t>Історія</a:t>
            </a:r>
            <a:r>
              <a:rPr lang="ru-RU" sz="1200" dirty="0" smtClean="0"/>
              <a:t> </a:t>
            </a:r>
            <a:r>
              <a:rPr lang="ru-RU" sz="1200" dirty="0" err="1" smtClean="0"/>
              <a:t>України</a:t>
            </a:r>
            <a:r>
              <a:rPr lang="ru-RU" sz="1200" dirty="0" smtClean="0"/>
              <a:t>»; </a:t>
            </a:r>
          </a:p>
          <a:p>
            <a:pPr marL="361950" indent="-180975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i="1" dirty="0" err="1" smtClean="0"/>
              <a:t>електронні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хрестоматії</a:t>
            </a:r>
            <a:r>
              <a:rPr lang="ru-RU" sz="1200" dirty="0" smtClean="0"/>
              <a:t> - </a:t>
            </a:r>
            <a:r>
              <a:rPr lang="ru-RU" sz="1200" dirty="0" err="1" smtClean="0"/>
              <a:t>електронні</a:t>
            </a:r>
            <a:r>
              <a:rPr lang="ru-RU" sz="1200" dirty="0" smtClean="0"/>
              <a:t> </a:t>
            </a:r>
            <a:r>
              <a:rPr lang="ru-RU" sz="1200" dirty="0" err="1" smtClean="0"/>
              <a:t>навчальні</a:t>
            </a:r>
            <a:r>
              <a:rPr lang="ru-RU" sz="1200" dirty="0" smtClean="0"/>
              <a:t> </a:t>
            </a:r>
            <a:r>
              <a:rPr lang="ru-RU" sz="1200" dirty="0" err="1" smtClean="0"/>
              <a:t>видання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літе</a:t>
            </a:r>
            <a:r>
              <a:rPr lang="ru-RU" sz="1200" dirty="0" smtClean="0"/>
              <a:t> </a:t>
            </a:r>
            <a:r>
              <a:rPr lang="ru-RU" sz="1200" dirty="0" err="1" smtClean="0"/>
              <a:t>ратурно-художніх</a:t>
            </a:r>
            <a:r>
              <a:rPr lang="ru-RU" sz="1200" dirty="0" smtClean="0"/>
              <a:t>, </a:t>
            </a:r>
            <a:r>
              <a:rPr lang="ru-RU" sz="1200" dirty="0" err="1" smtClean="0"/>
              <a:t>історичних</a:t>
            </a:r>
            <a:r>
              <a:rPr lang="ru-RU" sz="1200" dirty="0" smtClean="0"/>
              <a:t> та </a:t>
            </a:r>
            <a:r>
              <a:rPr lang="ru-RU" sz="1200" dirty="0" err="1" smtClean="0"/>
              <a:t>інших</a:t>
            </a:r>
            <a:r>
              <a:rPr lang="ru-RU" sz="1200" dirty="0" smtClean="0"/>
              <a:t> </a:t>
            </a:r>
            <a:r>
              <a:rPr lang="ru-RU" sz="1200" dirty="0" err="1" smtClean="0"/>
              <a:t>друкованих</a:t>
            </a:r>
            <a:r>
              <a:rPr lang="ru-RU" sz="1200" dirty="0" smtClean="0"/>
              <a:t>, </a:t>
            </a:r>
            <a:r>
              <a:rPr lang="ru-RU" sz="1200" dirty="0" err="1" smtClean="0"/>
              <a:t>музичних</a:t>
            </a:r>
            <a:r>
              <a:rPr lang="ru-RU" sz="1200" dirty="0" smtClean="0"/>
              <a:t> </a:t>
            </a:r>
            <a:r>
              <a:rPr lang="ru-RU" sz="1200" dirty="0" err="1" smtClean="0"/>
              <a:t>творів</a:t>
            </a:r>
            <a:r>
              <a:rPr lang="ru-RU" sz="1200" dirty="0" smtClean="0"/>
              <a:t>, </a:t>
            </a:r>
            <a:r>
              <a:rPr lang="ru-RU" sz="1200" dirty="0" err="1" smtClean="0"/>
              <a:t>творів</a:t>
            </a:r>
            <a:r>
              <a:rPr lang="ru-RU" sz="1200" dirty="0" smtClean="0"/>
              <a:t> </a:t>
            </a:r>
            <a:r>
              <a:rPr lang="ru-RU" sz="1200" dirty="0" err="1" smtClean="0"/>
              <a:t>образотворчого</a:t>
            </a:r>
            <a:r>
              <a:rPr lang="ru-RU" sz="1200" dirty="0" smtClean="0"/>
              <a:t> </a:t>
            </a:r>
            <a:r>
              <a:rPr lang="ru-RU" sz="1200" dirty="0" err="1" smtClean="0"/>
              <a:t>чи</a:t>
            </a:r>
            <a:r>
              <a:rPr lang="ru-RU" sz="1200" dirty="0" smtClean="0"/>
              <a:t> </a:t>
            </a:r>
            <a:r>
              <a:rPr lang="ru-RU" sz="1200" dirty="0" err="1" smtClean="0"/>
              <a:t>кіномистецтва</a:t>
            </a:r>
            <a:r>
              <a:rPr lang="ru-RU" sz="1200" dirty="0" smtClean="0"/>
              <a:t> </a:t>
            </a:r>
            <a:r>
              <a:rPr lang="ru-RU" sz="1200" dirty="0" err="1" smtClean="0"/>
              <a:t>або</a:t>
            </a:r>
            <a:r>
              <a:rPr lang="ru-RU" sz="1200" dirty="0" smtClean="0"/>
              <a:t> </a:t>
            </a:r>
            <a:r>
              <a:rPr lang="ru-RU" sz="1200" dirty="0" err="1" smtClean="0"/>
              <a:t>їх</a:t>
            </a:r>
            <a:r>
              <a:rPr lang="ru-RU" sz="1200" dirty="0" smtClean="0"/>
              <a:t> </a:t>
            </a:r>
            <a:r>
              <a:rPr lang="ru-RU" sz="1200" dirty="0" err="1" smtClean="0"/>
              <a:t>фрагментів</a:t>
            </a:r>
            <a:r>
              <a:rPr lang="ru-RU" sz="1200" dirty="0" smtClean="0"/>
              <a:t>; </a:t>
            </a:r>
            <a:r>
              <a:rPr lang="ru-RU" sz="1200" dirty="0" err="1" smtClean="0"/>
              <a:t>наприклад</a:t>
            </a:r>
            <a:r>
              <a:rPr lang="ru-RU" sz="1200" dirty="0" smtClean="0"/>
              <a:t> </a:t>
            </a:r>
            <a:r>
              <a:rPr lang="ru-RU" sz="1200" b="1" dirty="0" err="1" smtClean="0"/>
              <a:t>фонохрестоматія</a:t>
            </a:r>
            <a:r>
              <a:rPr lang="ru-RU" sz="1200" b="1" dirty="0" smtClean="0"/>
              <a:t> «</a:t>
            </a:r>
            <a:r>
              <a:rPr lang="ru-RU" sz="1200" b="1" dirty="0" err="1" smtClean="0"/>
              <a:t>Шкільна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колекція</a:t>
            </a:r>
            <a:r>
              <a:rPr lang="ru-RU" sz="1200" dirty="0" smtClean="0"/>
              <a:t>», </a:t>
            </a:r>
            <a:r>
              <a:rPr lang="ru-RU" sz="1200" b="1" dirty="0" err="1" smtClean="0"/>
              <a:t>фонохрестоматія</a:t>
            </a:r>
            <a:r>
              <a:rPr lang="ru-RU" sz="1200" b="1" dirty="0" smtClean="0"/>
              <a:t> для 10-12 </a:t>
            </a:r>
            <a:r>
              <a:rPr lang="ru-RU" sz="1200" b="1" dirty="0" err="1" smtClean="0"/>
              <a:t>класів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англійської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мови</a:t>
            </a:r>
            <a:r>
              <a:rPr lang="ru-RU" sz="1200" dirty="0" smtClean="0"/>
              <a:t>;</a:t>
            </a:r>
          </a:p>
          <a:p>
            <a:pPr marL="361950" indent="-180975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i="1" dirty="0" err="1" smtClean="0"/>
              <a:t>електронні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енциклопедії</a:t>
            </a:r>
            <a:r>
              <a:rPr lang="ru-RU" sz="1200" dirty="0" smtClean="0"/>
              <a:t> - </a:t>
            </a:r>
            <a:r>
              <a:rPr lang="ru-RU" sz="1200" dirty="0" err="1" smtClean="0"/>
              <a:t>електронні</a:t>
            </a:r>
            <a:r>
              <a:rPr lang="ru-RU" sz="1200" dirty="0" smtClean="0"/>
              <a:t> </a:t>
            </a:r>
            <a:r>
              <a:rPr lang="ru-RU" sz="1200" dirty="0" err="1" smtClean="0"/>
              <a:t>довідникові</a:t>
            </a:r>
            <a:r>
              <a:rPr lang="ru-RU" sz="1200" dirty="0" smtClean="0"/>
              <a:t> </a:t>
            </a:r>
            <a:r>
              <a:rPr lang="ru-RU" sz="1200" dirty="0" err="1" smtClean="0"/>
              <a:t>видання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містять</a:t>
            </a:r>
            <a:r>
              <a:rPr lang="ru-RU" sz="1200" dirty="0" smtClean="0"/>
              <a:t> </a:t>
            </a:r>
            <a:r>
              <a:rPr lang="ru-RU" sz="1200" dirty="0" err="1" smtClean="0"/>
              <a:t>основні</a:t>
            </a:r>
            <a:r>
              <a:rPr lang="ru-RU" sz="1200" dirty="0" smtClean="0"/>
              <a:t> </a:t>
            </a:r>
            <a:r>
              <a:rPr lang="ru-RU" sz="1200" dirty="0" err="1" smtClean="0"/>
              <a:t>відомості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однієї</a:t>
            </a:r>
            <a:r>
              <a:rPr lang="ru-RU" sz="1200" dirty="0" smtClean="0"/>
              <a:t> </a:t>
            </a:r>
            <a:r>
              <a:rPr lang="ru-RU" sz="1200" dirty="0" err="1" smtClean="0"/>
              <a:t>чи</a:t>
            </a:r>
            <a:r>
              <a:rPr lang="ru-RU" sz="1200" dirty="0" smtClean="0"/>
              <a:t> </a:t>
            </a:r>
            <a:r>
              <a:rPr lang="ru-RU" sz="1200" dirty="0" err="1" smtClean="0"/>
              <a:t>кількох</a:t>
            </a:r>
            <a:r>
              <a:rPr lang="ru-RU" sz="1200" dirty="0" smtClean="0"/>
              <a:t> </a:t>
            </a:r>
            <a:r>
              <a:rPr lang="ru-RU" sz="1200" dirty="0" err="1" smtClean="0"/>
              <a:t>галузей</a:t>
            </a:r>
            <a:r>
              <a:rPr lang="ru-RU" sz="1200" dirty="0" smtClean="0"/>
              <a:t> </a:t>
            </a:r>
            <a:r>
              <a:rPr lang="ru-RU" sz="1200" dirty="0" err="1" smtClean="0"/>
              <a:t>знань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практичної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діяльності</a:t>
            </a:r>
            <a:r>
              <a:rPr lang="ru-RU" sz="1200" dirty="0" smtClean="0"/>
              <a:t>, </a:t>
            </a:r>
            <a:r>
              <a:rPr lang="ru-RU" sz="1200" dirty="0" err="1" smtClean="0"/>
              <a:t>подані</a:t>
            </a:r>
            <a:r>
              <a:rPr lang="ru-RU" sz="1200" dirty="0" smtClean="0"/>
              <a:t> у коротких </a:t>
            </a:r>
            <a:r>
              <a:rPr lang="ru-RU" sz="1200" dirty="0" err="1" smtClean="0"/>
              <a:t>статтях</a:t>
            </a:r>
            <a:r>
              <a:rPr lang="ru-RU" sz="1200" dirty="0" smtClean="0"/>
              <a:t>, </a:t>
            </a:r>
            <a:r>
              <a:rPr lang="ru-RU" sz="1200" dirty="0" err="1" smtClean="0"/>
              <a:t>доповнені</a:t>
            </a:r>
            <a:r>
              <a:rPr lang="ru-RU" sz="1200" dirty="0" smtClean="0"/>
              <a:t> </a:t>
            </a:r>
            <a:r>
              <a:rPr lang="ru-RU" sz="1200" dirty="0" err="1" smtClean="0"/>
              <a:t>аудіо</a:t>
            </a:r>
            <a:r>
              <a:rPr lang="ru-RU" sz="1200" dirty="0" smtClean="0"/>
              <a:t>- та </a:t>
            </a:r>
            <a:r>
              <a:rPr lang="ru-RU" sz="1200" dirty="0" err="1" smtClean="0"/>
              <a:t>відеоматеріалами</a:t>
            </a:r>
            <a:r>
              <a:rPr lang="ru-RU" sz="1200" dirty="0" smtClean="0"/>
              <a:t>, </a:t>
            </a:r>
            <a:r>
              <a:rPr lang="ru-RU" sz="1200" dirty="0" err="1" smtClean="0"/>
              <a:t>засобами</a:t>
            </a:r>
            <a:r>
              <a:rPr lang="ru-RU" sz="1200" dirty="0" smtClean="0"/>
              <a:t> </a:t>
            </a:r>
            <a:r>
              <a:rPr lang="ru-RU" sz="1200" dirty="0" err="1" smtClean="0"/>
              <a:t>пошуку</a:t>
            </a:r>
            <a:r>
              <a:rPr lang="ru-RU" sz="1200" dirty="0" smtClean="0"/>
              <a:t> </a:t>
            </a:r>
            <a:r>
              <a:rPr lang="ru-RU" sz="1200" dirty="0" err="1" smtClean="0"/>
              <a:t>та</a:t>
            </a:r>
            <a:r>
              <a:rPr lang="ru-RU" sz="1200" dirty="0" smtClean="0"/>
              <a:t> </a:t>
            </a:r>
            <a:r>
              <a:rPr lang="ru-RU" sz="1200" dirty="0" err="1" smtClean="0"/>
              <a:t>відбору</a:t>
            </a:r>
            <a:r>
              <a:rPr lang="ru-RU" sz="1200" dirty="0" smtClean="0"/>
              <a:t> </a:t>
            </a:r>
            <a:r>
              <a:rPr lang="ru-RU" sz="1200" dirty="0" err="1" smtClean="0"/>
              <a:t>довідникових</a:t>
            </a:r>
            <a:r>
              <a:rPr lang="ru-RU" sz="1200" dirty="0" smtClean="0"/>
              <a:t> </a:t>
            </a:r>
            <a:r>
              <a:rPr lang="ru-RU" sz="1200" dirty="0" err="1" smtClean="0"/>
              <a:t>матеріалів</a:t>
            </a:r>
            <a:r>
              <a:rPr lang="ru-RU" sz="1200" dirty="0" smtClean="0"/>
              <a:t>, </a:t>
            </a:r>
            <a:r>
              <a:rPr lang="ru-RU" sz="1200" dirty="0" err="1" smtClean="0"/>
              <a:t>наприклад</a:t>
            </a:r>
            <a:r>
              <a:rPr lang="ru-RU" sz="1200" dirty="0" smtClean="0"/>
              <a:t> </a:t>
            </a:r>
            <a:r>
              <a:rPr lang="ru-RU" sz="1200" b="1" dirty="0" err="1" smtClean="0"/>
              <a:t>Електронна</a:t>
            </a:r>
            <a:r>
              <a:rPr lang="ru-RU" sz="1200" b="1" dirty="0" smtClean="0"/>
              <a:t> база </a:t>
            </a:r>
            <a:r>
              <a:rPr lang="ru-RU" sz="1200" b="1" dirty="0" err="1" smtClean="0"/>
              <a:t>знань</a:t>
            </a:r>
            <a:r>
              <a:rPr lang="ru-RU" sz="1200" b="1" dirty="0" smtClean="0"/>
              <a:t> «Людина, </a:t>
            </a:r>
            <a:r>
              <a:rPr lang="ru-RU" sz="1200" b="1" dirty="0" err="1" smtClean="0"/>
              <a:t>суспільство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світ</a:t>
            </a:r>
            <a:r>
              <a:rPr lang="ru-RU" sz="1200" b="1" dirty="0" smtClean="0"/>
              <a:t>»</a:t>
            </a:r>
            <a:r>
              <a:rPr lang="ru-RU" sz="1200" dirty="0" smtClean="0"/>
              <a:t>; </a:t>
            </a:r>
          </a:p>
          <a:p>
            <a:pPr marL="361950" indent="-180975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200" i="1" dirty="0" err="1" smtClean="0"/>
              <a:t>електронні</a:t>
            </a:r>
            <a:r>
              <a:rPr lang="ru-RU" sz="1200" i="1" dirty="0" smtClean="0"/>
              <a:t> словники</a:t>
            </a:r>
            <a:r>
              <a:rPr lang="ru-RU" sz="1200" dirty="0" smtClean="0"/>
              <a:t> - </a:t>
            </a:r>
            <a:r>
              <a:rPr lang="ru-RU" sz="1200" dirty="0" err="1" smtClean="0"/>
              <a:t>електронні</a:t>
            </a:r>
            <a:r>
              <a:rPr lang="ru-RU" sz="1200" dirty="0" smtClean="0"/>
              <a:t> </a:t>
            </a:r>
            <a:r>
              <a:rPr lang="ru-RU" sz="1200" dirty="0" err="1" smtClean="0"/>
              <a:t>довідникові</a:t>
            </a:r>
            <a:r>
              <a:rPr lang="ru-RU" sz="1200" dirty="0" smtClean="0"/>
              <a:t> </a:t>
            </a:r>
            <a:r>
              <a:rPr lang="ru-RU" sz="1200" dirty="0" err="1" smtClean="0"/>
              <a:t>видання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словни­ків</a:t>
            </a:r>
            <a:r>
              <a:rPr lang="ru-RU" sz="1200" dirty="0" smtClean="0"/>
              <a:t> </a:t>
            </a:r>
            <a:r>
              <a:rPr lang="ru-RU" sz="1200" dirty="0" err="1" smtClean="0"/>
              <a:t>державної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або</a:t>
            </a:r>
            <a:r>
              <a:rPr lang="ru-RU" sz="1200" dirty="0" smtClean="0"/>
              <a:t> </a:t>
            </a:r>
            <a:r>
              <a:rPr lang="ru-RU" sz="1200" dirty="0" err="1" smtClean="0"/>
              <a:t>іноземних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мов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містять</a:t>
            </a:r>
            <a:r>
              <a:rPr lang="ru-RU" sz="1200" dirty="0" smtClean="0"/>
              <a:t> </a:t>
            </a:r>
            <a:r>
              <a:rPr lang="ru-RU" sz="1200" dirty="0" err="1" smtClean="0"/>
              <a:t>засоби</a:t>
            </a:r>
            <a:r>
              <a:rPr lang="ru-RU" sz="1200" dirty="0" smtClean="0"/>
              <a:t> </a:t>
            </a:r>
            <a:r>
              <a:rPr lang="ru-RU" sz="1200" dirty="0" err="1" smtClean="0"/>
              <a:t>пошуку</a:t>
            </a:r>
            <a:r>
              <a:rPr lang="ru-RU" sz="1200" dirty="0" smtClean="0"/>
              <a:t> </a:t>
            </a:r>
            <a:r>
              <a:rPr lang="ru-RU" sz="1200" dirty="0" err="1" smtClean="0"/>
              <a:t>слів</a:t>
            </a:r>
            <a:r>
              <a:rPr lang="ru-RU" sz="1200" dirty="0" smtClean="0"/>
              <a:t> та </a:t>
            </a:r>
            <a:r>
              <a:rPr lang="ru-RU" sz="1200" dirty="0" err="1" smtClean="0"/>
              <a:t>словосполучень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доповнені</a:t>
            </a:r>
            <a:r>
              <a:rPr lang="ru-RU" sz="1200" dirty="0" smtClean="0"/>
              <a:t> </a:t>
            </a:r>
            <a:r>
              <a:rPr lang="ru-RU" sz="1200" dirty="0" err="1" smtClean="0"/>
              <a:t>можливістю</a:t>
            </a:r>
            <a:r>
              <a:rPr lang="ru-RU" sz="1200" dirty="0" smtClean="0"/>
              <a:t> </a:t>
            </a:r>
            <a:r>
              <a:rPr lang="ru-RU" sz="1200" dirty="0" err="1" smtClean="0"/>
              <a:t>прослуховування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фрагментів</a:t>
            </a:r>
            <a:r>
              <a:rPr lang="ru-RU" sz="1200" dirty="0" smtClean="0"/>
              <a:t> словника, </a:t>
            </a:r>
            <a:r>
              <a:rPr lang="ru-RU" sz="1200" dirty="0" err="1" smtClean="0"/>
              <a:t>наприклад</a:t>
            </a:r>
            <a:r>
              <a:rPr lang="ru-RU" sz="1200" dirty="0" smtClean="0"/>
              <a:t> </a:t>
            </a:r>
            <a:r>
              <a:rPr lang="ru-RU" sz="1200" b="1" dirty="0" err="1" smtClean="0"/>
              <a:t>Навчальне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середовище</a:t>
            </a:r>
            <a:r>
              <a:rPr lang="ru-RU" sz="1200" b="1" dirty="0" smtClean="0"/>
              <a:t> «10000 </a:t>
            </a:r>
            <a:r>
              <a:rPr lang="en-US" sz="1200" b="1" dirty="0" smtClean="0"/>
              <a:t>Words</a:t>
            </a:r>
            <a:r>
              <a:rPr lang="ru-RU" sz="1200" b="1" dirty="0" smtClean="0"/>
              <a:t>» </a:t>
            </a:r>
            <a:r>
              <a:rPr lang="ru-RU" sz="1200" dirty="0" smtClean="0"/>
              <a:t>та </a:t>
            </a:r>
            <a:r>
              <a:rPr lang="ru-RU" sz="1200" dirty="0" err="1" smtClean="0"/>
              <a:t>ін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5" y="1357313"/>
            <a:ext cx="2500313" cy="24844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3857625"/>
            <a:ext cx="2143125" cy="243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000500"/>
            <a:ext cx="19431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4270375" cy="758825"/>
          </a:xfrm>
        </p:spPr>
        <p:txBody>
          <a:bodyPr/>
          <a:lstStyle/>
          <a:p>
            <a:r>
              <a:rPr lang="ru-RU" smtClean="0"/>
              <a:t>Комбіновані ППЗ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138EE-3FE4-40FF-A8B3-A1FAB6D4E4E2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>
            <a:normAutofit fontScale="55000" lnSpcReduction="20000"/>
          </a:bodyPr>
          <a:lstStyle/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комбіновані</a:t>
            </a:r>
            <a:r>
              <a:rPr lang="ru-RU" dirty="0" smtClean="0"/>
              <a:t> ППЗ, у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поєднані</a:t>
            </a:r>
            <a:r>
              <a:rPr lang="ru-RU" dirty="0" smtClean="0"/>
              <a:t> </a:t>
            </a:r>
            <a:r>
              <a:rPr lang="ru-RU" dirty="0" err="1" smtClean="0"/>
              <a:t>програмні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b="1" dirty="0" err="1" smtClean="0"/>
              <a:t>Інтегрований</a:t>
            </a:r>
            <a:r>
              <a:rPr lang="ru-RU" b="1" dirty="0" smtClean="0"/>
              <a:t> </a:t>
            </a:r>
            <a:r>
              <a:rPr lang="ru-RU" b="1" dirty="0" err="1" smtClean="0"/>
              <a:t>електронний</a:t>
            </a:r>
            <a:r>
              <a:rPr lang="ru-RU" b="1" dirty="0" smtClean="0"/>
              <a:t> комплекс «</a:t>
            </a:r>
            <a:r>
              <a:rPr lang="ru-RU" b="1" dirty="0" err="1" smtClean="0"/>
              <a:t>Економічна</a:t>
            </a:r>
            <a:r>
              <a:rPr lang="ru-RU" b="1" dirty="0" smtClean="0"/>
              <a:t> та </a:t>
            </a:r>
            <a:r>
              <a:rPr lang="ru-RU" b="1" dirty="0" err="1" smtClean="0"/>
              <a:t>соціальна</a:t>
            </a:r>
            <a:r>
              <a:rPr lang="ru-RU" b="1" dirty="0" smtClean="0"/>
              <a:t> </a:t>
            </a:r>
            <a:r>
              <a:rPr lang="ru-RU" b="1" dirty="0" err="1" smtClean="0"/>
              <a:t>географія</a:t>
            </a:r>
            <a:r>
              <a:rPr lang="ru-RU" b="1" dirty="0" smtClean="0"/>
              <a:t> </a:t>
            </a:r>
            <a:r>
              <a:rPr lang="ru-RU" b="1" dirty="0" err="1" smtClean="0"/>
              <a:t>світу</a:t>
            </a:r>
            <a:r>
              <a:rPr lang="ru-RU" b="1" dirty="0" smtClean="0"/>
              <a:t>»</a:t>
            </a:r>
            <a:r>
              <a:rPr lang="ru-RU" dirty="0" smtClean="0"/>
              <a:t>. Вони </a:t>
            </a:r>
            <a:r>
              <a:rPr lang="ru-RU" dirty="0" err="1" smtClean="0"/>
              <a:t>отримали</a:t>
            </a:r>
            <a:r>
              <a:rPr lang="ru-RU" dirty="0" smtClean="0"/>
              <a:t> </a:t>
            </a:r>
            <a:r>
              <a:rPr lang="ru-RU" dirty="0" err="1" smtClean="0"/>
              <a:t>узагальнену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dirty="0" err="1" smtClean="0"/>
              <a:t>мультимедійні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інтерактивні</a:t>
            </a:r>
            <a:r>
              <a:rPr lang="ru-RU" dirty="0" smtClean="0"/>
              <a:t>, </a:t>
            </a:r>
            <a:r>
              <a:rPr lang="ru-RU" dirty="0" err="1" smtClean="0"/>
              <a:t>курси</a:t>
            </a:r>
            <a:r>
              <a:rPr lang="ru-RU" dirty="0" smtClean="0"/>
              <a:t>.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типу </a:t>
            </a:r>
            <a:r>
              <a:rPr lang="ru-RU" dirty="0" err="1" smtClean="0"/>
              <a:t>педагогічного</a:t>
            </a:r>
            <a:r>
              <a:rPr lang="ru-RU" dirty="0" smtClean="0"/>
              <a:t> </a:t>
            </a:r>
            <a:r>
              <a:rPr lang="ru-RU" dirty="0" err="1" smtClean="0"/>
              <a:t>програмного</a:t>
            </a:r>
            <a:r>
              <a:rPr lang="ru-RU" dirty="0" smtClean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передбачати</a:t>
            </a:r>
            <a:r>
              <a:rPr lang="ru-RU" dirty="0" smtClean="0"/>
              <a:t> </a:t>
            </a:r>
            <a:r>
              <a:rPr lang="ru-RU" dirty="0" err="1" smtClean="0"/>
              <a:t>наявність</a:t>
            </a:r>
            <a:r>
              <a:rPr lang="ru-RU" dirty="0" smtClean="0"/>
              <a:t> у </a:t>
            </a:r>
            <a:r>
              <a:rPr lang="ru-RU" dirty="0" err="1" smtClean="0"/>
              <a:t>ньому</a:t>
            </a:r>
            <a:r>
              <a:rPr lang="ru-RU" dirty="0" smtClean="0"/>
              <a:t> таких </a:t>
            </a:r>
            <a:r>
              <a:rPr lang="ru-RU" dirty="0" err="1" smtClean="0"/>
              <a:t>складових</a:t>
            </a:r>
            <a:r>
              <a:rPr lang="ru-RU" dirty="0" smtClean="0"/>
              <a:t>:</a:t>
            </a:r>
          </a:p>
          <a:p>
            <a:pPr marL="266700" indent="276225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меню </a:t>
            </a:r>
            <a:r>
              <a:rPr lang="ru-RU" dirty="0" err="1" smtClean="0"/>
              <a:t>програми</a:t>
            </a:r>
            <a:r>
              <a:rPr lang="ru-RU" dirty="0" smtClean="0"/>
              <a:t>, яке </a:t>
            </a:r>
            <a:r>
              <a:rPr lang="ru-RU" dirty="0" err="1" smtClean="0"/>
              <a:t>відображає</a:t>
            </a:r>
            <a:r>
              <a:rPr lang="ru-RU" dirty="0" smtClean="0"/>
              <a:t> </a:t>
            </a:r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 у </a:t>
            </a:r>
            <a:r>
              <a:rPr lang="ru-RU" dirty="0" err="1" smtClean="0"/>
              <a:t>програмному</a:t>
            </a:r>
            <a:r>
              <a:rPr lang="ru-RU" dirty="0" smtClean="0"/>
              <a:t> </a:t>
            </a:r>
            <a:r>
              <a:rPr lang="ru-RU" dirty="0" err="1" smtClean="0"/>
              <a:t>засобі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надає</a:t>
            </a:r>
            <a:r>
              <a:rPr lang="ru-RU" dirty="0" smtClean="0"/>
              <a:t> доступ до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;</a:t>
            </a:r>
          </a:p>
          <a:p>
            <a:pPr marL="266700" indent="276225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гіпертекстової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навігації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блоками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довідкового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;</a:t>
            </a:r>
          </a:p>
          <a:p>
            <a:pPr marL="266700" indent="276225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пошукової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для </a:t>
            </a:r>
            <a:r>
              <a:rPr lang="ru-RU" dirty="0" err="1" smtClean="0"/>
              <a:t>швидкого</a:t>
            </a:r>
            <a:r>
              <a:rPr lang="ru-RU" dirty="0" smtClean="0"/>
              <a:t> </a:t>
            </a:r>
            <a:r>
              <a:rPr lang="ru-RU" dirty="0" err="1" smtClean="0"/>
              <a:t>звертання</a:t>
            </a:r>
            <a:r>
              <a:rPr lang="ru-RU" dirty="0" smtClean="0"/>
              <a:t> до </a:t>
            </a:r>
            <a:r>
              <a:rPr lang="ru-RU" dirty="0" err="1" smtClean="0"/>
              <a:t>потрібного</a:t>
            </a:r>
            <a:r>
              <a:rPr lang="ru-RU" dirty="0" smtClean="0"/>
              <a:t> блока; </a:t>
            </a:r>
          </a:p>
          <a:p>
            <a:pPr marL="266700" indent="276225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довідки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 предмета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керування</a:t>
            </a:r>
            <a:r>
              <a:rPr lang="ru-RU" dirty="0" smtClean="0"/>
              <a:t> </a:t>
            </a:r>
            <a:r>
              <a:rPr lang="ru-RU" dirty="0" err="1" smtClean="0"/>
              <a:t>програмою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0" y="142875"/>
            <a:ext cx="4113213" cy="51181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3984625" cy="758825"/>
          </a:xfrm>
        </p:spPr>
        <p:txBody>
          <a:bodyPr/>
          <a:lstStyle/>
          <a:p>
            <a:r>
              <a:rPr lang="ru-RU" smtClean="0"/>
              <a:t>Комбіновані ППЗ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292BB-65AB-4E61-B3FF-C56DB202AF06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>
            <a:normAutofit fontScale="92500" lnSpcReduction="20000"/>
          </a:bodyPr>
          <a:lstStyle/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типу ППЗ до </a:t>
            </a:r>
            <a:r>
              <a:rPr lang="ru-RU" dirty="0" err="1" smtClean="0"/>
              <a:t>його</a:t>
            </a:r>
            <a:r>
              <a:rPr lang="ru-RU" dirty="0" smtClean="0"/>
              <a:t> складу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входити</a:t>
            </a:r>
            <a:r>
              <a:rPr lang="ru-RU" dirty="0" smtClean="0"/>
              <a:t>: </a:t>
            </a:r>
          </a:p>
          <a:p>
            <a:pPr marL="361950" indent="36195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текстовий</a:t>
            </a:r>
            <a:r>
              <a:rPr lang="ru-RU" dirty="0" smtClean="0"/>
              <a:t> </a:t>
            </a:r>
            <a:r>
              <a:rPr lang="ru-RU" dirty="0" err="1" smtClean="0"/>
              <a:t>інформаційний</a:t>
            </a:r>
            <a:r>
              <a:rPr lang="ru-RU" dirty="0" smtClean="0"/>
              <a:t> блок;</a:t>
            </a:r>
          </a:p>
          <a:p>
            <a:pPr marL="361950" indent="36195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колекція</a:t>
            </a:r>
            <a:r>
              <a:rPr lang="ru-RU" dirty="0" smtClean="0"/>
              <a:t> </a:t>
            </a:r>
            <a:r>
              <a:rPr lang="ru-RU" dirty="0" err="1" smtClean="0"/>
              <a:t>графічних</a:t>
            </a:r>
            <a:r>
              <a:rPr lang="ru-RU" dirty="0" smtClean="0"/>
              <a:t> </a:t>
            </a:r>
            <a:r>
              <a:rPr lang="ru-RU" dirty="0" err="1" smtClean="0"/>
              <a:t>зображень</a:t>
            </a:r>
            <a:r>
              <a:rPr lang="ru-RU" dirty="0" smtClean="0"/>
              <a:t>; </a:t>
            </a:r>
          </a:p>
          <a:p>
            <a:pPr marL="361950" indent="36195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колекція</a:t>
            </a:r>
            <a:r>
              <a:rPr lang="ru-RU" dirty="0" smtClean="0"/>
              <a:t> </a:t>
            </a:r>
            <a:r>
              <a:rPr lang="ru-RU" dirty="0" err="1" smtClean="0"/>
              <a:t>аудіо</a:t>
            </a:r>
            <a:r>
              <a:rPr lang="ru-RU" dirty="0" smtClean="0"/>
              <a:t>- та </a:t>
            </a:r>
            <a:r>
              <a:rPr lang="ru-RU" dirty="0" err="1" smtClean="0"/>
              <a:t>відеоматеріалів</a:t>
            </a:r>
            <a:r>
              <a:rPr lang="ru-RU" dirty="0" smtClean="0"/>
              <a:t>;</a:t>
            </a:r>
          </a:p>
          <a:p>
            <a:pPr marL="361950" indent="36195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блок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тренувальних</a:t>
            </a:r>
            <a:r>
              <a:rPr lang="ru-RU" dirty="0" smtClean="0"/>
              <a:t> </a:t>
            </a:r>
            <a:r>
              <a:rPr lang="ru-RU" dirty="0" err="1" smtClean="0"/>
              <a:t>вправ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практичних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; </a:t>
            </a:r>
          </a:p>
          <a:p>
            <a:pPr marL="361950" indent="36195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контролюючий</a:t>
            </a:r>
            <a:r>
              <a:rPr lang="ru-RU" dirty="0" smtClean="0"/>
              <a:t> блок 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0625" y="2928938"/>
            <a:ext cx="4000500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61950" indent="3619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Середовище розв'язування </a:t>
            </a:r>
            <a:endParaRPr lang="ru-RU" dirty="0"/>
          </a:p>
        </p:txBody>
      </p:sp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00188"/>
            <a:ext cx="44291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71938" y="3286125"/>
            <a:ext cx="4968875" cy="307181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uk-UA" smtClean="0"/>
              <a:t>Модулі програми</a:t>
            </a:r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3D4F6-D91A-47DF-88CA-EC7567954EBA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2970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357438"/>
            <a:ext cx="4038600" cy="3014662"/>
          </a:xfrm>
        </p:spPr>
      </p:pic>
      <p:sp>
        <p:nvSpPr>
          <p:cNvPr id="9" name="Прямоугольник 8"/>
          <p:cNvSpPr/>
          <p:nvPr/>
        </p:nvSpPr>
        <p:spPr>
          <a:xfrm>
            <a:off x="1071563" y="1571625"/>
            <a:ext cx="3286125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Середовище для побудови графіків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2286000"/>
            <a:ext cx="4038600" cy="35877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5572125" y="1428750"/>
            <a:ext cx="2500313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Текстовий</a:t>
            </a:r>
            <a:r>
              <a:rPr lang="ru-RU" dirty="0"/>
              <a:t>  </a:t>
            </a:r>
            <a:r>
              <a:rPr lang="ru-RU" dirty="0" err="1"/>
              <a:t>інформаційний</a:t>
            </a:r>
            <a:r>
              <a:rPr lang="ru-RU" dirty="0"/>
              <a:t> блок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uk-UA" smtClean="0"/>
              <a:t>Модулі програми</a:t>
            </a:r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B5E25-2234-49C7-B3CC-E4501F8F6D0E}" type="slidenum">
              <a:rPr lang="ru-RU"/>
              <a:pPr>
                <a:defRPr/>
              </a:pPr>
              <a:t>16</a:t>
            </a:fld>
            <a:endParaRPr lang="ru-RU"/>
          </a:p>
        </p:txBody>
      </p:sp>
      <p:pic>
        <p:nvPicPr>
          <p:cNvPr id="3072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5" y="1701800"/>
            <a:ext cx="4038600" cy="4021138"/>
          </a:xfrm>
        </p:spPr>
      </p:pic>
      <p:pic>
        <p:nvPicPr>
          <p:cNvPr id="3072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2714625"/>
            <a:ext cx="4038600" cy="3302000"/>
          </a:xfrm>
        </p:spPr>
      </p:pic>
      <p:sp>
        <p:nvSpPr>
          <p:cNvPr id="10" name="Прямоугольник 9"/>
          <p:cNvSpPr/>
          <p:nvPr/>
        </p:nvSpPr>
        <p:spPr>
          <a:xfrm>
            <a:off x="4857750" y="1714500"/>
            <a:ext cx="3786188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Колекція</a:t>
            </a:r>
            <a:r>
              <a:rPr lang="ru-RU" dirty="0"/>
              <a:t> </a:t>
            </a:r>
            <a:r>
              <a:rPr lang="ru-RU" dirty="0" err="1"/>
              <a:t>графічних</a:t>
            </a:r>
            <a:r>
              <a:rPr lang="ru-RU" dirty="0"/>
              <a:t> </a:t>
            </a:r>
            <a:r>
              <a:rPr lang="ru-RU" dirty="0" err="1"/>
              <a:t>зображень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для уроку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3">
                    <a:shade val="75000"/>
                  </a:schemeClr>
                </a:solidFill>
              </a:rPr>
              <a:t>Класифікація основних опорних конспектів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DBBD4-0926-418D-8B1D-734658A175EA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31749" name="Содержимое 5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r>
              <a:rPr lang="uk-UA" smtClean="0"/>
              <a:t>Конспект-означення.</a:t>
            </a:r>
            <a:endParaRPr lang="ru-RU" smtClean="0"/>
          </a:p>
          <a:p>
            <a:r>
              <a:rPr lang="uk-UA" smtClean="0"/>
              <a:t>Конспект-алгоритм розв­’язання задачі.</a:t>
            </a:r>
            <a:endParaRPr lang="ru-RU" smtClean="0"/>
          </a:p>
          <a:p>
            <a:r>
              <a:rPr lang="uk-UA" smtClean="0"/>
              <a:t>Конспект – приклад застосування алгебраїчної властивості.</a:t>
            </a:r>
            <a:endParaRPr lang="ru-RU" smtClean="0"/>
          </a:p>
          <a:p>
            <a:r>
              <a:rPr lang="uk-UA" smtClean="0"/>
              <a:t>Конспект-графічне побудування.</a:t>
            </a:r>
            <a:endParaRPr lang="ru-RU" smtClean="0"/>
          </a:p>
          <a:p>
            <a:r>
              <a:rPr lang="uk-UA" smtClean="0"/>
              <a:t>Конспект - анімація (реального процесу).   </a:t>
            </a:r>
            <a:endParaRPr lang="ru-RU" smtClean="0"/>
          </a:p>
          <a:p>
            <a:endParaRPr lang="ru-RU" smtClean="0"/>
          </a:p>
        </p:txBody>
      </p:sp>
      <p:pic>
        <p:nvPicPr>
          <p:cNvPr id="317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00500" y="2214563"/>
            <a:ext cx="5000625" cy="3529012"/>
          </a:xfrm>
        </p:spPr>
      </p:pic>
      <p:sp>
        <p:nvSpPr>
          <p:cNvPr id="10" name="Прямоугольник 9"/>
          <p:cNvSpPr/>
          <p:nvPr/>
        </p:nvSpPr>
        <p:spPr>
          <a:xfrm>
            <a:off x="5286375" y="1643063"/>
            <a:ext cx="2433638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Конспект-означення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7B9899"/>
                </a:solidFill>
              </a:rPr>
              <a:t>Конспект-алгоритм розв’язання задачі</a:t>
            </a:r>
            <a:endParaRPr lang="ru-RU" smtClean="0">
              <a:solidFill>
                <a:srgbClr val="7B98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65618-23E4-46B8-8C10-1DFD8ADBE195}" type="slidenum">
              <a:rPr lang="ru-RU"/>
              <a:pPr>
                <a:defRPr/>
              </a:pPr>
              <a:t>18</a:t>
            </a:fld>
            <a:endParaRPr lang="ru-RU"/>
          </a:p>
        </p:txBody>
      </p:sp>
      <p:pic>
        <p:nvPicPr>
          <p:cNvPr id="32773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22388" y="1527175"/>
            <a:ext cx="6827837" cy="48307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Конспект - приклад застосування алгебраїчної властивості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3D990-0C25-47AE-A824-99E6437A7B83}" type="slidenum">
              <a:rPr lang="ru-RU"/>
              <a:pPr>
                <a:defRPr/>
              </a:pPr>
              <a:t>19</a:t>
            </a:fld>
            <a:endParaRPr lang="ru-RU"/>
          </a:p>
        </p:txBody>
      </p:sp>
      <p:pic>
        <p:nvPicPr>
          <p:cNvPr id="3379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5200" y="1527175"/>
            <a:ext cx="6723063" cy="4902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643938" cy="1928813"/>
          </a:xfrm>
        </p:spPr>
        <p:txBody>
          <a:bodyPr/>
          <a:lstStyle/>
          <a:p>
            <a:r>
              <a:rPr lang="uk-UA" sz="3600" smtClean="0"/>
              <a:t>4.1. Програмні засоби навчання шкільних предметів</a:t>
            </a:r>
            <a:endParaRPr lang="ru-RU" sz="3600" smtClean="0"/>
          </a:p>
        </p:txBody>
      </p:sp>
      <p:sp>
        <p:nvSpPr>
          <p:cNvPr id="16386" name="Дата 3"/>
          <p:cNvSpPr>
            <a:spLocks noGrp="1"/>
          </p:cNvSpPr>
          <p:nvPr>
            <p:ph type="dt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55C4C-07D5-4F62-A7E8-8153F2FE3406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16388" name="Нижний колонтитул 5"/>
          <p:cNvSpPr>
            <a:spLocks noGrp="1"/>
          </p:cNvSpPr>
          <p:nvPr>
            <p:ph type="ftr" sz="quarter" idx="10"/>
          </p:nvPr>
        </p:nvSpPr>
        <p:spPr bwMode="auto">
          <a:xfrm>
            <a:off x="304800" y="6410325"/>
            <a:ext cx="4052888" cy="36671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643188"/>
            <a:ext cx="38290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43188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7B9899"/>
                </a:solidFill>
              </a:rPr>
              <a:t>Конспект-графічне побудування</a:t>
            </a:r>
            <a:endParaRPr lang="ru-RU" smtClean="0">
              <a:solidFill>
                <a:srgbClr val="7B98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778C9-1A3A-4245-A402-F129463F9A21}" type="slidenum">
              <a:rPr lang="ru-RU"/>
              <a:pPr>
                <a:defRPr/>
              </a:pPr>
              <a:t>20</a:t>
            </a:fld>
            <a:endParaRPr lang="ru-RU"/>
          </a:p>
        </p:txBody>
      </p:sp>
      <p:pic>
        <p:nvPicPr>
          <p:cNvPr id="3482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500188"/>
            <a:ext cx="6827837" cy="483076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7B9899"/>
                </a:solidFill>
              </a:rPr>
              <a:t>Конспект – анімація реального процесу</a:t>
            </a:r>
            <a:endParaRPr lang="ru-RU" smtClean="0">
              <a:solidFill>
                <a:srgbClr val="7B98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83CB2-B55D-42F5-9BC7-EBA82C63C485}" type="slidenum">
              <a:rPr lang="ru-RU"/>
              <a:pPr>
                <a:defRPr/>
              </a:pPr>
              <a:t>21</a:t>
            </a:fld>
            <a:endParaRPr lang="ru-RU"/>
          </a:p>
        </p:txBody>
      </p:sp>
      <p:pic>
        <p:nvPicPr>
          <p:cNvPr id="3584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643063"/>
            <a:ext cx="5761038" cy="4286250"/>
          </a:xfrm>
        </p:spPr>
      </p:pic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1643063"/>
            <a:ext cx="3071812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3">
                    <a:shade val="75000"/>
                  </a:schemeClr>
                </a:solidFill>
              </a:rPr>
              <a:t>Графічний спосіб розв’язання системи лінійних рівнянь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DD33C-1CEC-4F75-8A45-721BAFA65DFE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75" y="1371600"/>
            <a:ext cx="4429125" cy="4986338"/>
          </a:xfrm>
        </p:spPr>
        <p:txBody>
          <a:bodyPr>
            <a:normAutofit fontScale="47500" lnSpcReduction="20000"/>
          </a:bodyPr>
          <a:lstStyle/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Розглянемо структуру команд довідника </a:t>
            </a:r>
            <a:r>
              <a:rPr lang="uk-UA" dirty="0" err="1" smtClean="0"/>
              <a:t>ПМ</a:t>
            </a:r>
            <a:r>
              <a:rPr lang="uk-UA" dirty="0" smtClean="0"/>
              <a:t> Графіки для 7-го класу. Цей довідник має три розділи, скороченими назвами яких є </a:t>
            </a:r>
            <a:r>
              <a:rPr lang="uk-UA" b="1" dirty="0" smtClean="0"/>
              <a:t>Формула-графік, Графік-графік, Графік-формула.</a:t>
            </a:r>
            <a:endParaRPr lang="ru-RU" b="1" dirty="0" smtClean="0"/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Командами розділу </a:t>
            </a:r>
            <a:r>
              <a:rPr lang="uk-UA" b="1" i="1" dirty="0" smtClean="0"/>
              <a:t>Формула-графік</a:t>
            </a:r>
            <a:r>
              <a:rPr lang="uk-UA" dirty="0" smtClean="0"/>
              <a:t> можна побудувати графічний об’єкт (точку, пряму, криву тощо) за його рівнянням (алгебраїчним виразом). </a:t>
            </a:r>
            <a:endParaRPr lang="ru-RU" dirty="0" smtClean="0"/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Командами розділу </a:t>
            </a:r>
            <a:r>
              <a:rPr lang="uk-UA" b="1" i="1" dirty="0" smtClean="0"/>
              <a:t>Графік-графік</a:t>
            </a:r>
            <a:r>
              <a:rPr lang="uk-UA" dirty="0" smtClean="0"/>
              <a:t> можна побудувати графічний об’єкт за іншими графічними об’єктами. Типовий приклад такого графічного побудування – знайдення точки - перетину двох прямих, тобто графічне відображення цієї точки. </a:t>
            </a:r>
            <a:endParaRPr lang="ru-RU" dirty="0" smtClean="0"/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Командами розділу </a:t>
            </a:r>
            <a:r>
              <a:rPr lang="uk-UA" b="1" i="1" dirty="0" smtClean="0"/>
              <a:t>Графік-формула</a:t>
            </a:r>
            <a:r>
              <a:rPr lang="uk-UA" b="1" dirty="0" smtClean="0"/>
              <a:t> </a:t>
            </a:r>
            <a:r>
              <a:rPr lang="uk-UA" dirty="0" smtClean="0"/>
              <a:t>можна знайти (канонічне) рівняння побудованого графічного об’єкту. </a:t>
            </a:r>
            <a:endParaRPr lang="ru-RU" dirty="0" smtClean="0"/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Таким чином, більшість графічних задач має таку схему розв’язання:</a:t>
            </a:r>
            <a:endParaRPr lang="ru-RU" dirty="0" smtClean="0"/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i="1" dirty="0" smtClean="0"/>
              <a:t>Формула – графік – </a:t>
            </a:r>
            <a:r>
              <a:rPr lang="uk-UA" i="1" dirty="0" err="1" smtClean="0"/>
              <a:t>графік</a:t>
            </a:r>
            <a:r>
              <a:rPr lang="uk-UA" i="1" dirty="0" smtClean="0"/>
              <a:t> – формула.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uk-UA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Наприклад, графічний спосіб розв’язання системи лінійних рівнянь у </a:t>
            </a:r>
            <a:r>
              <a:rPr lang="uk-UA" dirty="0" err="1" smtClean="0"/>
              <a:t>ПМ</a:t>
            </a:r>
            <a:r>
              <a:rPr lang="uk-UA" dirty="0" smtClean="0"/>
              <a:t> «Графіки» має таку схему: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1. Побудувати пряму </a:t>
            </a:r>
            <a:r>
              <a:rPr lang="uk-UA" b="1" dirty="0" smtClean="0"/>
              <a:t>a </a:t>
            </a:r>
            <a:r>
              <a:rPr lang="uk-UA" dirty="0" smtClean="0"/>
              <a:t>за її рівнянням. (Формула-графік)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2. Побудувати пряму </a:t>
            </a:r>
            <a:r>
              <a:rPr lang="uk-UA" b="1" dirty="0" smtClean="0"/>
              <a:t>b</a:t>
            </a:r>
            <a:r>
              <a:rPr lang="uk-UA" dirty="0" smtClean="0"/>
              <a:t> за її рівнянням. (Формула-графік)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3. Побудувати точку </a:t>
            </a:r>
            <a:r>
              <a:rPr lang="uk-UA" b="1" dirty="0" smtClean="0"/>
              <a:t>А</a:t>
            </a:r>
            <a:r>
              <a:rPr lang="uk-UA" dirty="0" smtClean="0"/>
              <a:t> - перетин прямих </a:t>
            </a:r>
            <a:r>
              <a:rPr lang="uk-UA" b="1" dirty="0" smtClean="0"/>
              <a:t>a</a:t>
            </a:r>
            <a:r>
              <a:rPr lang="uk-UA" dirty="0" smtClean="0"/>
              <a:t> та </a:t>
            </a:r>
            <a:r>
              <a:rPr lang="uk-UA" b="1" dirty="0" smtClean="0"/>
              <a:t>b</a:t>
            </a:r>
            <a:r>
              <a:rPr lang="uk-UA" dirty="0" smtClean="0"/>
              <a:t>.  (Графік-графік)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4. Знайти координати точки </a:t>
            </a:r>
            <a:r>
              <a:rPr lang="uk-UA" b="1" dirty="0" smtClean="0"/>
              <a:t>А</a:t>
            </a:r>
            <a:r>
              <a:rPr lang="uk-UA" dirty="0" smtClean="0"/>
              <a:t>.  (Графік-формула)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368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4489"/>
          <a:stretch>
            <a:fillRect/>
          </a:stretch>
        </p:blipFill>
        <p:spPr>
          <a:xfrm>
            <a:off x="4500563" y="2000250"/>
            <a:ext cx="4487862" cy="321468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3">
                    <a:shade val="75000"/>
                  </a:schemeClr>
                </a:solidFill>
              </a:rPr>
              <a:t>Демонстрація ходу розв’язання задачі на геометричні побудування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4993B-C345-495D-ADA9-4BA1E4F5D6A4}" type="slidenum">
              <a:rPr lang="ru-RU"/>
              <a:pPr>
                <a:defRPr/>
              </a:pPr>
              <a:t>23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75" y="1371600"/>
            <a:ext cx="4357688" cy="4986338"/>
          </a:xfrm>
        </p:spPr>
        <p:txBody>
          <a:bodyPr>
            <a:normAutofit fontScale="77500" lnSpcReduction="20000"/>
          </a:bodyPr>
          <a:lstStyle/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Розглянемо приклад розв’язання у </a:t>
            </a:r>
            <a:r>
              <a:rPr lang="uk-UA" dirty="0" err="1" smtClean="0"/>
              <a:t>ПМ</a:t>
            </a:r>
            <a:r>
              <a:rPr lang="uk-UA" dirty="0" smtClean="0"/>
              <a:t> «Графіки» такої задачі: </a:t>
            </a:r>
            <a:endParaRPr lang="ru-RU" dirty="0" smtClean="0"/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Задача</a:t>
            </a:r>
            <a:endParaRPr lang="ru-RU" dirty="0" smtClean="0"/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Знайти рівняння прямої, яка проходить через точку A(2;1) перпендикулярно до прямої </a:t>
            </a:r>
          </a:p>
          <a:p>
            <a:pPr marL="0" indent="354013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solidFill>
                  <a:srgbClr val="FF0000"/>
                </a:solidFill>
                <a:latin typeface="Calibri" pitchFamily="34" charset="0"/>
              </a:rPr>
              <a:t>3*x + 4*y = 24.</a:t>
            </a:r>
            <a:endParaRPr lang="ru-RU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	Ідея розв’язання.</a:t>
            </a:r>
            <a:endParaRPr lang="ru-RU" dirty="0" smtClean="0"/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	Для розв’язання задачі будуємо на даній прямій такі дві точки С</a:t>
            </a:r>
            <a:r>
              <a:rPr lang="uk-UA" baseline="-25000" dirty="0" smtClean="0"/>
              <a:t>1</a:t>
            </a:r>
            <a:r>
              <a:rPr lang="uk-UA" dirty="0" smtClean="0"/>
              <a:t> та С</a:t>
            </a:r>
            <a:r>
              <a:rPr lang="uk-UA" baseline="-25000" dirty="0" smtClean="0"/>
              <a:t>2</a:t>
            </a:r>
            <a:r>
              <a:rPr lang="uk-UA" dirty="0" smtClean="0"/>
              <a:t>, щоб шуканий перпендикуляр проходив через середину D відрізка С</a:t>
            </a:r>
            <a:r>
              <a:rPr lang="uk-UA" baseline="-25000" dirty="0" smtClean="0"/>
              <a:t>1</a:t>
            </a:r>
            <a:r>
              <a:rPr lang="uk-UA" dirty="0" smtClean="0"/>
              <a:t>С</a:t>
            </a:r>
            <a:r>
              <a:rPr lang="uk-UA" baseline="-25000" dirty="0" smtClean="0"/>
              <a:t>2 </a:t>
            </a:r>
            <a:r>
              <a:rPr lang="uk-UA" dirty="0" smtClean="0"/>
              <a:t>. Це можна зробити, перетнувши дану пряму з деяким колом, центр якого знаходиться у точці А. Далі треба провести пряму AD та знайти її рівняння.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378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56125" y="2071688"/>
            <a:ext cx="4435475" cy="3214687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534400" cy="857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3">
                    <a:shade val="75000"/>
                  </a:schemeClr>
                </a:solidFill>
              </a:rPr>
              <a:t>Розв’язання задачі на пошук області значень графічним способом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C8F21-01A8-44FD-8C76-E16D0BBED915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75" y="1371600"/>
            <a:ext cx="4357688" cy="4986338"/>
          </a:xfrm>
        </p:spPr>
        <p:txBody>
          <a:bodyPr>
            <a:normAutofit fontScale="62500" lnSpcReduction="20000"/>
          </a:bodyPr>
          <a:lstStyle/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Calibri" pitchFamily="34" charset="0"/>
              </a:rPr>
              <a:t>Користуючись цими графіками, можна також розв’язувати графічно задачі на пошук областей визначення та значень функції. </a:t>
            </a:r>
            <a:endParaRPr lang="ru-RU" dirty="0" smtClean="0">
              <a:latin typeface="Calibri" pitchFamily="34" charset="0"/>
            </a:endParaRPr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latin typeface="Calibri" pitchFamily="34" charset="0"/>
              </a:rPr>
              <a:t> </a:t>
            </a:r>
            <a:endParaRPr lang="ru-RU" dirty="0" smtClean="0">
              <a:latin typeface="Calibri" pitchFamily="34" charset="0"/>
            </a:endParaRPr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latin typeface="Calibri" pitchFamily="34" charset="0"/>
              </a:rPr>
              <a:t>Задача 3.</a:t>
            </a:r>
            <a:endParaRPr lang="ru-RU" dirty="0" smtClean="0">
              <a:latin typeface="Calibri" pitchFamily="34" charset="0"/>
            </a:endParaRPr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Calibri" pitchFamily="34" charset="0"/>
              </a:rPr>
              <a:t>Знайти область значень D функції </a:t>
            </a:r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Y=</a:t>
            </a:r>
            <a:r>
              <a:rPr lang="uk-UA" b="1" dirty="0" smtClean="0">
                <a:solidFill>
                  <a:srgbClr val="FF0000"/>
                </a:solidFill>
                <a:latin typeface="Calibri" pitchFamily="34" charset="0"/>
              </a:rPr>
              <a:t>2*x</a:t>
            </a:r>
            <a:r>
              <a:rPr lang="uk-UA" b="1" baseline="30000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uk-UA" b="1" dirty="0" smtClean="0">
                <a:solidFill>
                  <a:srgbClr val="FF0000"/>
                </a:solidFill>
                <a:latin typeface="Calibri" pitchFamily="34" charset="0"/>
              </a:rPr>
              <a:t> + 5*x + 6</a:t>
            </a:r>
            <a:endParaRPr lang="ru-RU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latin typeface="Calibri" pitchFamily="34" charset="0"/>
              </a:rPr>
              <a:t>	Ідея розв’язання.</a:t>
            </a:r>
            <a:endParaRPr lang="ru-RU" dirty="0" smtClean="0">
              <a:latin typeface="Calibri" pitchFamily="34" charset="0"/>
            </a:endParaRPr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Calibri" pitchFamily="34" charset="0"/>
              </a:rPr>
              <a:t>Побудуємо графік даної функції. Ми побачимо, що мінімального значення змінна y набуває у вершині параболи, тобто при x = -5/4 (</a:t>
            </a:r>
            <a:r>
              <a:rPr lang="uk-UA" dirty="0" err="1" smtClean="0">
                <a:latin typeface="Calibri" pitchFamily="34" charset="0"/>
              </a:rPr>
              <a:t>x</a:t>
            </a:r>
            <a:r>
              <a:rPr lang="uk-UA" dirty="0" smtClean="0">
                <a:latin typeface="Calibri" pitchFamily="34" charset="0"/>
              </a:rPr>
              <a:t> = - b/2*a).</a:t>
            </a:r>
            <a:endParaRPr lang="ru-RU" dirty="0" smtClean="0">
              <a:latin typeface="Calibri" pitchFamily="34" charset="0"/>
            </a:endParaRPr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Calibri" pitchFamily="34" charset="0"/>
              </a:rPr>
              <a:t> </a:t>
            </a:r>
            <a:endParaRPr lang="ru-RU" dirty="0" smtClean="0">
              <a:latin typeface="Calibri" pitchFamily="34" charset="0"/>
            </a:endParaRPr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Calibri" pitchFamily="34" charset="0"/>
              </a:rPr>
              <a:t>1. Побудуємо вертикальну пряму x = -5/4. </a:t>
            </a:r>
            <a:endParaRPr lang="ru-RU" dirty="0" smtClean="0">
              <a:latin typeface="Calibri" pitchFamily="34" charset="0"/>
            </a:endParaRPr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Calibri" pitchFamily="34" charset="0"/>
              </a:rPr>
              <a:t>2. Побудуємо точку А перетину цієї прямої з параболою.</a:t>
            </a:r>
            <a:endParaRPr lang="ru-RU" dirty="0" smtClean="0">
              <a:latin typeface="Calibri" pitchFamily="34" charset="0"/>
            </a:endParaRPr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Calibri" pitchFamily="34" charset="0"/>
              </a:rPr>
              <a:t>3. Знайдемо  координати цієї точки А(-5/4; 23/8).</a:t>
            </a:r>
            <a:endParaRPr lang="ru-RU" dirty="0" smtClean="0">
              <a:latin typeface="Calibri" pitchFamily="34" charset="0"/>
            </a:endParaRPr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Calibri" pitchFamily="34" charset="0"/>
              </a:rPr>
              <a:t>4. Відповідь: D = [23/8; +</a:t>
            </a:r>
            <a:r>
              <a:rPr lang="uk-UA" dirty="0" smtClean="0">
                <a:latin typeface="Calibri" pitchFamily="34" charset="0"/>
                <a:sym typeface="Symbol"/>
              </a:rPr>
              <a:t></a:t>
            </a:r>
            <a:r>
              <a:rPr lang="uk-UA" dirty="0" smtClean="0">
                <a:latin typeface="Calibri" pitchFamily="34" charset="0"/>
              </a:rPr>
              <a:t>).</a:t>
            </a:r>
            <a:endParaRPr lang="ru-RU" dirty="0" smtClean="0">
              <a:latin typeface="Calibri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389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132013"/>
            <a:ext cx="4429125" cy="320992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Розв’язання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найпростішої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задачі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геометричні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перетворення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графіків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8898E-7C25-4F49-B591-1E9A22BE6A29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75" y="1371600"/>
            <a:ext cx="4429125" cy="4986338"/>
          </a:xfrm>
        </p:spPr>
        <p:txBody>
          <a:bodyPr>
            <a:normAutofit fontScale="85000" lnSpcReduction="20000"/>
          </a:bodyPr>
          <a:lstStyle/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Задача  </a:t>
            </a:r>
            <a:endParaRPr lang="ru-RU" dirty="0" smtClean="0"/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Геометричним побудуванням перетворити графік функції y = x</a:t>
            </a:r>
            <a:r>
              <a:rPr lang="uk-UA" baseline="30000" dirty="0" smtClean="0"/>
              <a:t>2</a:t>
            </a:r>
            <a:r>
              <a:rPr lang="uk-UA" dirty="0" smtClean="0"/>
              <a:t>  у графік функції </a:t>
            </a:r>
            <a:r>
              <a:rPr lang="uk-UA" b="1" dirty="0" smtClean="0">
                <a:solidFill>
                  <a:srgbClr val="FF0000"/>
                </a:solidFill>
              </a:rPr>
              <a:t>y=x</a:t>
            </a:r>
            <a:r>
              <a:rPr lang="uk-UA" b="1" baseline="30000" dirty="0" smtClean="0">
                <a:solidFill>
                  <a:srgbClr val="FF0000"/>
                </a:solidFill>
              </a:rPr>
              <a:t>2</a:t>
            </a:r>
            <a:r>
              <a:rPr lang="uk-UA" b="1" dirty="0" smtClean="0">
                <a:solidFill>
                  <a:srgbClr val="FF0000"/>
                </a:solidFill>
              </a:rPr>
              <a:t>-4*x+4. 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Розв’язання.</a:t>
            </a:r>
            <a:endParaRPr lang="ru-RU" dirty="0" smtClean="0"/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1. Побудуємо графік функції y = x</a:t>
            </a:r>
            <a:r>
              <a:rPr lang="uk-UA" baseline="30000" dirty="0" smtClean="0"/>
              <a:t>2 </a:t>
            </a:r>
            <a:r>
              <a:rPr lang="uk-UA" dirty="0" smtClean="0"/>
              <a:t>.</a:t>
            </a:r>
            <a:endParaRPr lang="ru-RU" dirty="0" smtClean="0"/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2. Оскільки x</a:t>
            </a:r>
            <a:r>
              <a:rPr lang="uk-UA" baseline="30000" dirty="0" smtClean="0"/>
              <a:t>2</a:t>
            </a:r>
            <a:r>
              <a:rPr lang="uk-UA" dirty="0" smtClean="0"/>
              <a:t>-4*x+4 = (x-2)</a:t>
            </a:r>
            <a:r>
              <a:rPr lang="uk-UA" baseline="30000" dirty="0" smtClean="0"/>
              <a:t>2 </a:t>
            </a:r>
            <a:r>
              <a:rPr lang="uk-UA" dirty="0" smtClean="0"/>
              <a:t>, застосуємо перетворення - паралельне перенесення у напрямку осі абсцис x =&gt; </a:t>
            </a:r>
            <a:r>
              <a:rPr lang="uk-UA" dirty="0" err="1" smtClean="0"/>
              <a:t>x</a:t>
            </a:r>
            <a:r>
              <a:rPr lang="uk-UA" dirty="0" smtClean="0"/>
              <a:t> – 2. (Для наочності змінимо колір побудування кривих.)</a:t>
            </a:r>
            <a:endParaRPr lang="ru-RU" dirty="0" smtClean="0"/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3. Переконаємося у правильності перетворення, знайшовши форуму побудованого графіка.</a:t>
            </a:r>
            <a:endParaRPr lang="ru-RU" dirty="0" smtClean="0"/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399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928813"/>
            <a:ext cx="4437063" cy="321468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270875" cy="758825"/>
          </a:xfrm>
        </p:spPr>
        <p:txBody>
          <a:bodyPr/>
          <a:lstStyle/>
          <a:p>
            <a:r>
              <a:rPr lang="uk-UA" smtClean="0"/>
              <a:t>Електронні навчальні комплекти</a:t>
            </a:r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FEE52-0EC2-4F5F-8F2B-B59948B9A949}" type="slidenum">
              <a:rPr lang="ru-RU"/>
              <a:pPr>
                <a:defRPr/>
              </a:pPr>
              <a:t>26</a:t>
            </a:fld>
            <a:endParaRPr lang="ru-RU"/>
          </a:p>
        </p:txBody>
      </p:sp>
      <p:pic>
        <p:nvPicPr>
          <p:cNvPr id="4096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5000" y="2027238"/>
            <a:ext cx="3371850" cy="3371850"/>
          </a:xfrm>
        </p:spPr>
      </p:pic>
      <p:pic>
        <p:nvPicPr>
          <p:cNvPr id="409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05375" y="1798638"/>
            <a:ext cx="3829050" cy="382905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smtClean="0"/>
              <a:t>Комбіновані ППЗ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C90D5-6BA9-412D-8A6A-8127527DCF0B}" type="slidenum">
              <a:rPr lang="ru-RU"/>
              <a:pPr>
                <a:defRPr/>
              </a:pPr>
              <a:t>27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>
            <a:normAutofit fontScale="70000" lnSpcReduction="20000"/>
          </a:bodyPr>
          <a:lstStyle/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Деякі</a:t>
            </a:r>
            <a:r>
              <a:rPr lang="ru-RU" dirty="0" smtClean="0"/>
              <a:t> ППЗ </a:t>
            </a:r>
            <a:r>
              <a:rPr lang="ru-RU" dirty="0" err="1" smtClean="0"/>
              <a:t>розроблені</a:t>
            </a:r>
            <a:r>
              <a:rPr lang="ru-RU" dirty="0" smtClean="0"/>
              <a:t> за </a:t>
            </a:r>
            <a:r>
              <a:rPr lang="ru-RU" dirty="0" err="1" smtClean="0"/>
              <a:t>клієнт-серверною</a:t>
            </a:r>
            <a:r>
              <a:rPr lang="ru-RU" dirty="0" smtClean="0"/>
              <a:t> </a:t>
            </a:r>
            <a:r>
              <a:rPr lang="ru-RU" dirty="0" err="1" smtClean="0"/>
              <a:t>технологією</a:t>
            </a:r>
            <a:r>
              <a:rPr lang="ru-RU" dirty="0" smtClean="0"/>
              <a:t>. Вони </a:t>
            </a:r>
            <a:r>
              <a:rPr lang="ru-RU" dirty="0" err="1" smtClean="0"/>
              <a:t>розраховані</a:t>
            </a:r>
            <a:r>
              <a:rPr lang="ru-RU" dirty="0" smtClean="0"/>
              <a:t> на </a:t>
            </a:r>
            <a:r>
              <a:rPr lang="ru-RU" dirty="0" err="1" smtClean="0"/>
              <a:t>використання</a:t>
            </a:r>
            <a:r>
              <a:rPr lang="ru-RU" dirty="0" smtClean="0"/>
              <a:t> в </a:t>
            </a:r>
            <a:r>
              <a:rPr lang="ru-RU" dirty="0" err="1" smtClean="0"/>
              <a:t>навчальному</a:t>
            </a:r>
            <a:r>
              <a:rPr lang="ru-RU" dirty="0" smtClean="0"/>
              <a:t>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класно-урочної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</a:t>
            </a:r>
            <a:r>
              <a:rPr lang="ru-RU" dirty="0" err="1" smtClean="0"/>
              <a:t>Передбачається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на </a:t>
            </a:r>
            <a:r>
              <a:rPr lang="ru-RU" dirty="0" err="1" smtClean="0"/>
              <a:t>комп'ютері</a:t>
            </a:r>
            <a:r>
              <a:rPr lang="ru-RU" dirty="0" smtClean="0"/>
              <a:t> </a:t>
            </a:r>
            <a:r>
              <a:rPr lang="ru-RU" dirty="0" err="1" smtClean="0"/>
              <a:t>вчителя</a:t>
            </a:r>
            <a:r>
              <a:rPr lang="ru-RU" dirty="0" smtClean="0"/>
              <a:t> </a:t>
            </a:r>
            <a:r>
              <a:rPr lang="ru-RU" dirty="0" err="1" smtClean="0"/>
              <a:t>встановлюється</a:t>
            </a:r>
            <a:r>
              <a:rPr lang="ru-RU" dirty="0" smtClean="0"/>
              <a:t> </a:t>
            </a:r>
            <a:r>
              <a:rPr lang="ru-RU" dirty="0" err="1" smtClean="0"/>
              <a:t>серверна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таких </a:t>
            </a:r>
            <a:r>
              <a:rPr lang="ru-RU" dirty="0" err="1" smtClean="0"/>
              <a:t>засобів</a:t>
            </a:r>
            <a:r>
              <a:rPr lang="ru-RU" dirty="0" smtClean="0"/>
              <a:t>, на </a:t>
            </a:r>
            <a:r>
              <a:rPr lang="ru-RU" dirty="0" err="1" smtClean="0"/>
              <a:t>комп'ютерах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 - </a:t>
            </a:r>
            <a:r>
              <a:rPr lang="ru-RU" dirty="0" err="1" smtClean="0"/>
              <a:t>клієнтська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.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Вибір</a:t>
            </a:r>
            <a:r>
              <a:rPr lang="ru-RU" dirty="0" smtClean="0"/>
              <a:t> того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</a:t>
            </a:r>
            <a:r>
              <a:rPr lang="ru-RU" dirty="0" err="1" smtClean="0"/>
              <a:t>педагогічного</a:t>
            </a:r>
            <a:r>
              <a:rPr lang="ru-RU" dirty="0" smtClean="0"/>
              <a:t> </a:t>
            </a:r>
            <a:r>
              <a:rPr lang="ru-RU" dirty="0" err="1" smtClean="0"/>
              <a:t>програмного</a:t>
            </a:r>
            <a:r>
              <a:rPr lang="ru-RU" dirty="0" smtClean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, яке </a:t>
            </a:r>
            <a:r>
              <a:rPr lang="ru-RU" dirty="0" err="1" smtClean="0"/>
              <a:t>стоїть</a:t>
            </a:r>
            <a:r>
              <a:rPr lang="ru-RU" dirty="0" smtClean="0"/>
              <a:t> перед </a:t>
            </a:r>
            <a:r>
              <a:rPr lang="ru-RU" dirty="0" err="1" smtClean="0"/>
              <a:t>учнем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готуючи</a:t>
            </a:r>
            <a:r>
              <a:rPr lang="ru-RU" dirty="0" smtClean="0"/>
              <a:t> </a:t>
            </a:r>
            <a:r>
              <a:rPr lang="ru-RU" dirty="0" err="1" smtClean="0"/>
              <a:t>повідомлення</a:t>
            </a:r>
            <a:r>
              <a:rPr lang="ru-RU" dirty="0" smtClean="0"/>
              <a:t> на урок </a:t>
            </a:r>
            <a:r>
              <a:rPr lang="ru-RU" dirty="0" err="1" smtClean="0"/>
              <a:t>історії</a:t>
            </a:r>
            <a:r>
              <a:rPr lang="ru-RU" dirty="0" smtClean="0"/>
              <a:t>,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зможете</a:t>
            </a:r>
            <a:r>
              <a:rPr lang="ru-RU" dirty="0" smtClean="0"/>
              <a:t> </a:t>
            </a:r>
            <a:r>
              <a:rPr lang="ru-RU" dirty="0" err="1" smtClean="0"/>
              <a:t>шукати</a:t>
            </a:r>
            <a:r>
              <a:rPr lang="ru-RU" dirty="0" smtClean="0"/>
              <a:t> </a:t>
            </a:r>
            <a:r>
              <a:rPr lang="ru-RU" dirty="0" err="1" smtClean="0"/>
              <a:t>потрібні</a:t>
            </a:r>
            <a:r>
              <a:rPr lang="ru-RU" dirty="0" smtClean="0"/>
              <a:t> </a:t>
            </a:r>
            <a:r>
              <a:rPr lang="ru-RU" dirty="0" err="1" smtClean="0"/>
              <a:t>матеріали</a:t>
            </a:r>
            <a:r>
              <a:rPr lang="ru-RU" dirty="0" smtClean="0"/>
              <a:t> в </a:t>
            </a:r>
            <a:r>
              <a:rPr lang="ru-RU" dirty="0" err="1" smtClean="0"/>
              <a:t>електронному</a:t>
            </a:r>
            <a:r>
              <a:rPr lang="ru-RU" dirty="0" smtClean="0"/>
              <a:t> </a:t>
            </a:r>
            <a:r>
              <a:rPr lang="ru-RU" dirty="0" err="1" smtClean="0"/>
              <a:t>посібнику</a:t>
            </a:r>
            <a:r>
              <a:rPr lang="ru-RU" dirty="0" smtClean="0"/>
              <a:t>, </a:t>
            </a:r>
            <a:r>
              <a:rPr lang="ru-RU" dirty="0" err="1" smtClean="0"/>
              <a:t>хрестоматії</a:t>
            </a:r>
            <a:r>
              <a:rPr lang="ru-RU" dirty="0" smtClean="0"/>
              <a:t>, </a:t>
            </a:r>
            <a:r>
              <a:rPr lang="ru-RU" dirty="0" err="1" smtClean="0"/>
              <a:t>енциклопедії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електронному</a:t>
            </a:r>
            <a:r>
              <a:rPr lang="ru-RU" dirty="0" smtClean="0"/>
              <a:t> </a:t>
            </a:r>
            <a:r>
              <a:rPr lang="ru-RU" dirty="0" err="1" smtClean="0"/>
              <a:t>атласі</a:t>
            </a:r>
            <a:r>
              <a:rPr lang="ru-RU" dirty="0" smtClean="0"/>
              <a:t>. </a:t>
            </a:r>
          </a:p>
        </p:txBody>
      </p:sp>
      <p:pic>
        <p:nvPicPr>
          <p:cNvPr id="4199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500188"/>
            <a:ext cx="4371975" cy="440531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ru-RU" smtClean="0"/>
              <a:t>Комбіновані ППЗ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D8EFF-26DE-4900-A1A6-1E3F6561C4E9}" type="slidenum">
              <a:rPr lang="ru-RU"/>
              <a:pPr>
                <a:defRPr/>
              </a:pPr>
              <a:t>28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75" y="1371600"/>
            <a:ext cx="4429125" cy="4986338"/>
          </a:xfrm>
        </p:spPr>
        <p:txBody>
          <a:bodyPr>
            <a:normAutofit fontScale="77500" lnSpcReduction="20000"/>
          </a:bodyPr>
          <a:lstStyle/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підготуватися</a:t>
            </a:r>
            <a:r>
              <a:rPr lang="ru-RU" dirty="0" smtClean="0"/>
              <a:t> до </a:t>
            </a:r>
            <a:r>
              <a:rPr lang="ru-RU" dirty="0" err="1" smtClean="0"/>
              <a:t>контрольної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, </a:t>
            </a:r>
            <a:r>
              <a:rPr lang="ru-RU" dirty="0" err="1" smtClean="0"/>
              <a:t>корисно</a:t>
            </a:r>
            <a:r>
              <a:rPr lang="ru-RU" dirty="0" smtClean="0"/>
              <a:t> буде </a:t>
            </a:r>
            <a:r>
              <a:rPr lang="ru-RU" dirty="0" err="1" smtClean="0"/>
              <a:t>звернутися</a:t>
            </a:r>
            <a:r>
              <a:rPr lang="ru-RU" dirty="0" smtClean="0"/>
              <a:t> до </a:t>
            </a:r>
            <a:r>
              <a:rPr lang="ru-RU" dirty="0" err="1" smtClean="0"/>
              <a:t>віртуальної</a:t>
            </a:r>
            <a:r>
              <a:rPr lang="ru-RU" dirty="0" smtClean="0"/>
              <a:t>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r>
              <a:rPr lang="ru-RU" dirty="0" smtClean="0"/>
              <a:t>, задачника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 контролю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досягнень</a:t>
            </a:r>
            <a:r>
              <a:rPr lang="ru-RU" dirty="0" smtClean="0"/>
              <a:t>.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ППЗ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містити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програмовий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предмета,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додатковий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теоретичний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виходить</a:t>
            </a:r>
            <a:r>
              <a:rPr lang="ru-RU" dirty="0" smtClean="0"/>
              <a:t> за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шкільної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, </a:t>
            </a:r>
            <a:r>
              <a:rPr lang="ru-RU" dirty="0" err="1" smtClean="0"/>
              <a:t>задачі</a:t>
            </a:r>
            <a:r>
              <a:rPr lang="ru-RU" dirty="0" smtClean="0"/>
              <a:t> </a:t>
            </a:r>
            <a:r>
              <a:rPr lang="ru-RU" dirty="0" err="1" smtClean="0"/>
              <a:t>підвищеної</a:t>
            </a:r>
            <a:r>
              <a:rPr lang="ru-RU" dirty="0" smtClean="0"/>
              <a:t> </a:t>
            </a:r>
            <a:r>
              <a:rPr lang="ru-RU" dirty="0" err="1" smtClean="0"/>
              <a:t>складності</a:t>
            </a:r>
            <a:r>
              <a:rPr lang="ru-RU" dirty="0" smtClean="0"/>
              <a:t>, </a:t>
            </a:r>
            <a:r>
              <a:rPr lang="ru-RU" dirty="0" err="1" smtClean="0"/>
              <a:t>засоби</a:t>
            </a:r>
            <a:r>
              <a:rPr lang="ru-RU" dirty="0" smtClean="0"/>
              <a:t> для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корисним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підготовки</a:t>
            </a:r>
            <a:r>
              <a:rPr lang="ru-RU" dirty="0" smtClean="0"/>
              <a:t> до </a:t>
            </a:r>
            <a:r>
              <a:rPr lang="ru-RU" dirty="0" err="1" smtClean="0"/>
              <a:t>олімпіад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інтелектуальних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творчих</a:t>
            </a:r>
            <a:r>
              <a:rPr lang="ru-RU" dirty="0" smtClean="0"/>
              <a:t> </a:t>
            </a:r>
            <a:r>
              <a:rPr lang="ru-RU" dirty="0" err="1" smtClean="0"/>
              <a:t>змагань</a:t>
            </a:r>
            <a:r>
              <a:rPr lang="ru-RU" dirty="0" smtClean="0"/>
              <a:t>, </a:t>
            </a:r>
            <a:r>
              <a:rPr lang="ru-RU" dirty="0" err="1" smtClean="0"/>
              <a:t>написанні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 МАН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301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571625"/>
            <a:ext cx="4429125" cy="437515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625" y="228600"/>
            <a:ext cx="6056313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Програмні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засоби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навчального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призначення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57674-C048-4E80-8E77-23A9DBF0E0E8}" type="slidenum">
              <a:rPr lang="ru-RU"/>
              <a:pPr>
                <a:defRPr/>
              </a:pPr>
              <a:t>29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75" y="1371600"/>
            <a:ext cx="4429125" cy="4986338"/>
          </a:xfrm>
        </p:spPr>
        <p:txBody>
          <a:bodyPr>
            <a:normAutofit fontScale="55000" lnSpcReduction="20000"/>
          </a:bodyPr>
          <a:lstStyle/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За </a:t>
            </a:r>
            <a:r>
              <a:rPr lang="ru-RU" dirty="0" err="1" smtClean="0"/>
              <a:t>вибору</a:t>
            </a:r>
            <a:r>
              <a:rPr lang="ru-RU" dirty="0" smtClean="0"/>
              <a:t> того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</a:t>
            </a:r>
            <a:r>
              <a:rPr lang="ru-RU" dirty="0" err="1" smtClean="0"/>
              <a:t>програмного</a:t>
            </a:r>
            <a:r>
              <a:rPr lang="ru-RU" dirty="0" smtClean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зупинятися</a:t>
            </a:r>
            <a:r>
              <a:rPr lang="ru-RU" dirty="0" smtClean="0"/>
              <a:t> на тих,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рекомендовані</a:t>
            </a:r>
            <a:r>
              <a:rPr lang="ru-RU" dirty="0" smtClean="0"/>
              <a:t> </a:t>
            </a:r>
            <a:r>
              <a:rPr lang="ru-RU" dirty="0" err="1" smtClean="0"/>
              <a:t>Міністерством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науки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 smtClean="0"/>
              <a:t>Навчальний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 у них </a:t>
            </a:r>
            <a:r>
              <a:rPr lang="ru-RU" dirty="0" err="1" smtClean="0"/>
              <a:t>підібраний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структурований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урахуванням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 </a:t>
            </a:r>
            <a:r>
              <a:rPr lang="ru-RU" dirty="0" err="1" smtClean="0"/>
              <a:t>шкільної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, </a:t>
            </a:r>
            <a:r>
              <a:rPr lang="ru-RU" dirty="0" err="1" smtClean="0"/>
              <a:t>перевірений</a:t>
            </a:r>
            <a:r>
              <a:rPr lang="ru-RU" dirty="0" smtClean="0"/>
              <a:t> </a:t>
            </a:r>
            <a:r>
              <a:rPr lang="ru-RU" dirty="0" err="1" smtClean="0"/>
              <a:t>фахівцями</a:t>
            </a:r>
            <a:r>
              <a:rPr lang="ru-RU" dirty="0" smtClean="0"/>
              <a:t> на </a:t>
            </a:r>
            <a:r>
              <a:rPr lang="ru-RU" dirty="0" err="1" smtClean="0"/>
              <a:t>коректність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правильність</a:t>
            </a:r>
            <a:r>
              <a:rPr lang="ru-RU" dirty="0" smtClean="0"/>
              <a:t> </a:t>
            </a:r>
            <a:r>
              <a:rPr lang="ru-RU" dirty="0" err="1" smtClean="0"/>
              <a:t>наведених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,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педагогічним</a:t>
            </a:r>
            <a:r>
              <a:rPr lang="ru-RU" dirty="0" smtClean="0"/>
              <a:t> принципам.</a:t>
            </a:r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Програмні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для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безоплатно</a:t>
            </a:r>
            <a:r>
              <a:rPr lang="ru-RU" dirty="0" smtClean="0"/>
              <a:t> на </a:t>
            </a:r>
            <a:r>
              <a:rPr lang="ru-RU" dirty="0" err="1" smtClean="0"/>
              <a:t>сайті</a:t>
            </a:r>
            <a:r>
              <a:rPr lang="ru-RU" dirty="0" smtClean="0"/>
              <a:t> </a:t>
            </a:r>
            <a:r>
              <a:rPr lang="ru-RU" dirty="0" err="1" smtClean="0"/>
              <a:t>Острів</a:t>
            </a:r>
            <a:r>
              <a:rPr lang="ru-RU" dirty="0" smtClean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 (</a:t>
            </a:r>
            <a:r>
              <a:rPr lang="en-US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ostriv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smtClean="0">
                <a:hlinkClick r:id="rId2"/>
              </a:rPr>
              <a:t>in</a:t>
            </a:r>
            <a:r>
              <a:rPr lang="ru-RU" u="sng" dirty="0" smtClean="0">
                <a:hlinkClick r:id="rId2"/>
              </a:rPr>
              <a:t>.</a:t>
            </a:r>
            <a:r>
              <a:rPr lang="en-US" u="sng" dirty="0" err="1" smtClean="0">
                <a:hlinkClick r:id="rId2"/>
              </a:rPr>
              <a:t>ua</a:t>
            </a:r>
            <a:r>
              <a:rPr lang="ru-RU" dirty="0" smtClean="0"/>
              <a:t>) у </a:t>
            </a:r>
            <a:r>
              <a:rPr lang="ru-RU" dirty="0" err="1" smtClean="0"/>
              <a:t>розділі</a:t>
            </a:r>
            <a:r>
              <a:rPr lang="ru-RU" i="1" dirty="0" smtClean="0"/>
              <a:t> </a:t>
            </a:r>
            <a:r>
              <a:rPr lang="ru-RU" b="1" i="1" dirty="0" err="1" smtClean="0"/>
              <a:t>Сервіси</a:t>
            </a:r>
            <a:r>
              <a:rPr lang="ru-RU" b="1" i="1" dirty="0" smtClean="0"/>
              <a:t> =&gt; </a:t>
            </a:r>
            <a:r>
              <a:rPr lang="ru-RU" b="1" i="1" dirty="0" err="1" smtClean="0"/>
              <a:t>Файловий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архів</a:t>
            </a:r>
            <a:r>
              <a:rPr lang="ru-RU" b="1" i="1" dirty="0" smtClean="0"/>
              <a:t> =&gt; </a:t>
            </a:r>
            <a:r>
              <a:rPr lang="ru-RU" b="1" i="1" dirty="0" err="1" smtClean="0"/>
              <a:t>Електронні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засоби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навчання</a:t>
            </a:r>
            <a:r>
              <a:rPr lang="ru-RU" i="1" dirty="0" smtClean="0"/>
              <a:t>.</a:t>
            </a:r>
            <a:endParaRPr lang="ru-RU" dirty="0" smtClean="0"/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Розглянемо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деякими</a:t>
            </a:r>
            <a:r>
              <a:rPr lang="ru-RU" dirty="0" smtClean="0"/>
              <a:t> </a:t>
            </a:r>
            <a:r>
              <a:rPr lang="ru-RU" dirty="0" err="1" smtClean="0"/>
              <a:t>педагогічними</a:t>
            </a:r>
            <a:r>
              <a:rPr lang="ru-RU" dirty="0" smtClean="0"/>
              <a:t> </a:t>
            </a:r>
            <a:r>
              <a:rPr lang="ru-RU" dirty="0" err="1" smtClean="0"/>
              <a:t>програмними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рекомендовані</a:t>
            </a:r>
            <a:r>
              <a:rPr lang="ru-RU" dirty="0" smtClean="0"/>
              <a:t> </a:t>
            </a:r>
            <a:r>
              <a:rPr lang="ru-RU" dirty="0" err="1" smtClean="0"/>
              <a:t>Міністерством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науки </a:t>
            </a:r>
            <a:r>
              <a:rPr lang="ru-RU" dirty="0" err="1" smtClean="0"/>
              <a:t>України</a:t>
            </a:r>
            <a:r>
              <a:rPr lang="ru-RU" dirty="0" smtClean="0"/>
              <a:t> для </a:t>
            </a:r>
            <a:r>
              <a:rPr lang="ru-RU" dirty="0" err="1" smtClean="0"/>
              <a:t>використання</a:t>
            </a:r>
            <a:r>
              <a:rPr lang="ru-RU" dirty="0" smtClean="0"/>
              <a:t> в </a:t>
            </a:r>
            <a:r>
              <a:rPr lang="ru-RU" dirty="0" err="1" smtClean="0"/>
              <a:t>навчальному</a:t>
            </a:r>
            <a:r>
              <a:rPr lang="ru-RU" dirty="0" smtClean="0"/>
              <a:t> </a:t>
            </a:r>
            <a:r>
              <a:rPr lang="ru-RU" dirty="0" err="1" smtClean="0"/>
              <a:t>процесі</a:t>
            </a:r>
            <a:r>
              <a:rPr lang="ru-RU" dirty="0" smtClean="0"/>
              <a:t>.</a:t>
            </a:r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</a:t>
            </a:r>
            <a:r>
              <a:rPr lang="ru-RU" dirty="0" smtClean="0"/>
              <a:t>Одним </a:t>
            </a:r>
            <a:r>
              <a:rPr lang="ru-RU" dirty="0" err="1" smtClean="0"/>
              <a:t>з</a:t>
            </a:r>
            <a:r>
              <a:rPr lang="ru-RU" dirty="0" smtClean="0"/>
              <a:t> перших </a:t>
            </a:r>
            <a:r>
              <a:rPr lang="ru-RU" dirty="0" err="1" smtClean="0"/>
              <a:t>педагогічних</a:t>
            </a:r>
            <a:r>
              <a:rPr lang="ru-RU" dirty="0" smtClean="0"/>
              <a:t> </a:t>
            </a:r>
            <a:r>
              <a:rPr lang="ru-RU" dirty="0" err="1" smtClean="0"/>
              <a:t>програмних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програмний</a:t>
            </a:r>
            <a:r>
              <a:rPr lang="ru-RU" dirty="0" smtClean="0"/>
              <a:t> комплекс для </a:t>
            </a:r>
            <a:r>
              <a:rPr lang="ru-RU" dirty="0" err="1" smtClean="0"/>
              <a:t>підтримки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математики</a:t>
            </a:r>
            <a:r>
              <a:rPr lang="ru-RU" b="1" dirty="0" smtClean="0"/>
              <a:t> </a:t>
            </a:r>
            <a:r>
              <a:rPr lang="en-US" b="1" dirty="0" smtClean="0"/>
              <a:t>GRAN,</a:t>
            </a:r>
            <a:r>
              <a:rPr lang="en-US" dirty="0" smtClean="0"/>
              <a:t> </a:t>
            </a:r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розпочалася</a:t>
            </a:r>
            <a:r>
              <a:rPr lang="ru-RU" dirty="0" smtClean="0"/>
              <a:t> у 1989 </a:t>
            </a:r>
            <a:r>
              <a:rPr lang="ru-RU" dirty="0" err="1" smtClean="0"/>
              <a:t>році</a:t>
            </a:r>
            <a:r>
              <a:rPr lang="ru-RU" dirty="0" smtClean="0"/>
              <a:t>. На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програмно-методичний</a:t>
            </a:r>
            <a:r>
              <a:rPr lang="ru-RU" dirty="0" smtClean="0"/>
              <a:t> комплекс</a:t>
            </a:r>
            <a:r>
              <a:rPr lang="ru-RU" b="1" dirty="0" smtClean="0"/>
              <a:t> </a:t>
            </a:r>
            <a:r>
              <a:rPr lang="en-US" b="1" dirty="0" smtClean="0"/>
              <a:t>GRAN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педагогічні</a:t>
            </a:r>
            <a:r>
              <a:rPr lang="ru-RU" dirty="0" smtClean="0"/>
              <a:t> </a:t>
            </a:r>
            <a:r>
              <a:rPr lang="ru-RU" dirty="0" err="1" smtClean="0"/>
              <a:t>програмні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b="1" dirty="0" smtClean="0"/>
              <a:t> </a:t>
            </a:r>
            <a:r>
              <a:rPr lang="en-US" b="1" dirty="0" smtClean="0"/>
              <a:t>GRAN1</a:t>
            </a:r>
            <a:r>
              <a:rPr lang="uk-UA" b="1" dirty="0" smtClean="0"/>
              <a:t>,</a:t>
            </a:r>
            <a:r>
              <a:rPr lang="en-US" b="1" dirty="0" smtClean="0"/>
              <a:t> GRAN-2D, GRAN-3D,</a:t>
            </a:r>
            <a:r>
              <a:rPr lang="en-US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вивчення</a:t>
            </a:r>
            <a:r>
              <a:rPr lang="ru-RU" dirty="0" smtClean="0"/>
              <a:t> математики та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розділів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 у 6-12 </a:t>
            </a:r>
            <a:r>
              <a:rPr lang="ru-RU" dirty="0" err="1" smtClean="0"/>
              <a:t>класах</a:t>
            </a:r>
            <a:r>
              <a:rPr lang="ru-RU" dirty="0" smtClean="0"/>
              <a:t>.</a:t>
            </a:r>
          </a:p>
        </p:txBody>
      </p:sp>
      <p:pic>
        <p:nvPicPr>
          <p:cNvPr id="440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215063" y="571500"/>
            <a:ext cx="2724150" cy="1885950"/>
          </a:xfrm>
        </p:spPr>
      </p:pic>
      <p:pic>
        <p:nvPicPr>
          <p:cNvPr id="440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9775" y="2500313"/>
            <a:ext cx="4460875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Програмні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засоби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навчального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призначення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7410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sp>
        <p:nvSpPr>
          <p:cNvPr id="17411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054-E36F-4F45-9954-F57C98BFD12B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75" y="1371600"/>
            <a:ext cx="4643438" cy="4986338"/>
          </a:xfrm>
        </p:spPr>
        <p:txBody>
          <a:bodyPr>
            <a:normAutofit fontScale="55000" lnSpcReduction="20000"/>
          </a:bodyPr>
          <a:lstStyle/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Коли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виконуєте</a:t>
            </a:r>
            <a:r>
              <a:rPr lang="ru-RU" dirty="0" smtClean="0"/>
              <a:t> </a:t>
            </a:r>
            <a:r>
              <a:rPr lang="ru-RU" dirty="0" err="1" smtClean="0"/>
              <a:t>домашнє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, </a:t>
            </a:r>
            <a:r>
              <a:rPr lang="ru-RU" dirty="0" err="1" smtClean="0"/>
              <a:t>добираєте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 для </a:t>
            </a:r>
            <a:r>
              <a:rPr lang="ru-RU" dirty="0" err="1" smtClean="0"/>
              <a:t>написання</a:t>
            </a:r>
            <a:r>
              <a:rPr lang="ru-RU" dirty="0" smtClean="0"/>
              <a:t> реферату, </a:t>
            </a:r>
            <a:r>
              <a:rPr lang="ru-RU" dirty="0" err="1" smtClean="0"/>
              <a:t>готуєтеся</a:t>
            </a:r>
            <a:r>
              <a:rPr lang="ru-RU" dirty="0" smtClean="0"/>
              <a:t> до </a:t>
            </a:r>
            <a:r>
              <a:rPr lang="ru-RU" dirty="0" err="1" smtClean="0"/>
              <a:t>контрольної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вам </a:t>
            </a:r>
            <a:r>
              <a:rPr lang="ru-RU" dirty="0" err="1" smtClean="0"/>
              <a:t>потрібні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b="1" dirty="0" err="1" smtClean="0"/>
              <a:t>джерела</a:t>
            </a:r>
            <a:r>
              <a:rPr lang="ru-RU" b="1" dirty="0" smtClean="0"/>
              <a:t> </a:t>
            </a:r>
            <a:r>
              <a:rPr lang="ru-RU" b="1" dirty="0" err="1" smtClean="0"/>
              <a:t>інформації</a:t>
            </a:r>
            <a:r>
              <a:rPr lang="ru-RU" dirty="0" smtClean="0"/>
              <a:t>. </a:t>
            </a:r>
            <a:endParaRPr lang="en-US" dirty="0" smtClean="0"/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використовуєте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b="1" dirty="0" err="1" smtClean="0"/>
              <a:t>ресурси</a:t>
            </a:r>
            <a:r>
              <a:rPr lang="ru-RU" b="1" dirty="0" smtClean="0"/>
              <a:t> </a:t>
            </a:r>
            <a:r>
              <a:rPr lang="ru-RU" b="1" dirty="0" err="1" smtClean="0"/>
              <a:t>Інтернету</a:t>
            </a:r>
            <a:r>
              <a:rPr lang="ru-RU" dirty="0" smtClean="0"/>
              <a:t>, </a:t>
            </a:r>
            <a:r>
              <a:rPr lang="ru-RU" b="1" dirty="0" err="1" smtClean="0"/>
              <a:t>електронні</a:t>
            </a:r>
            <a:r>
              <a:rPr lang="ru-RU" b="1" dirty="0" smtClean="0"/>
              <a:t> </a:t>
            </a:r>
            <a:r>
              <a:rPr lang="ru-RU" b="1" dirty="0" err="1" smtClean="0"/>
              <a:t>енциклопедії</a:t>
            </a:r>
            <a:r>
              <a:rPr lang="ru-RU" b="1" dirty="0" smtClean="0"/>
              <a:t>, </a:t>
            </a:r>
            <a:r>
              <a:rPr lang="ru-RU" b="1" dirty="0" err="1" smtClean="0"/>
              <a:t>галереї</a:t>
            </a:r>
            <a:r>
              <a:rPr lang="ru-RU" b="1" dirty="0" smtClean="0"/>
              <a:t> </a:t>
            </a:r>
            <a:r>
              <a:rPr lang="ru-RU" b="1" dirty="0" err="1" smtClean="0"/>
              <a:t>зображень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b="1" dirty="0" err="1" smtClean="0"/>
              <a:t>прикладні</a:t>
            </a:r>
            <a:r>
              <a:rPr lang="ru-RU" b="1" dirty="0" smtClean="0"/>
              <a:t> </a:t>
            </a:r>
            <a:r>
              <a:rPr lang="ru-RU" b="1" dirty="0" err="1" smtClean="0"/>
              <a:t>програми</a:t>
            </a:r>
            <a:r>
              <a:rPr lang="ru-RU" b="1" dirty="0" smtClean="0"/>
              <a:t> </a:t>
            </a:r>
            <a:r>
              <a:rPr lang="ru-RU" b="1" dirty="0" err="1" smtClean="0"/>
              <a:t>загального</a:t>
            </a:r>
            <a:r>
              <a:rPr lang="ru-RU" b="1" dirty="0" smtClean="0"/>
              <a:t> </a:t>
            </a:r>
            <a:r>
              <a:rPr lang="ru-RU" b="1" dirty="0" err="1" smtClean="0"/>
              <a:t>призначення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для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розрахунків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b="1" dirty="0" smtClean="0"/>
              <a:t>Калькулятор</a:t>
            </a:r>
            <a:r>
              <a:rPr lang="ru-RU" dirty="0" smtClean="0"/>
              <a:t>), для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 smtClean="0"/>
              <a:t>рефератів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текстовий</a:t>
            </a:r>
            <a:r>
              <a:rPr lang="ru-RU" dirty="0" smtClean="0"/>
              <a:t> </a:t>
            </a:r>
            <a:r>
              <a:rPr lang="ru-RU" dirty="0" err="1" smtClean="0"/>
              <a:t>процесор</a:t>
            </a:r>
            <a:r>
              <a:rPr lang="ru-RU" dirty="0" smtClean="0"/>
              <a:t> </a:t>
            </a:r>
            <a:r>
              <a:rPr lang="en-US" b="1" dirty="0" smtClean="0"/>
              <a:t>Word </a:t>
            </a:r>
            <a:r>
              <a:rPr lang="ru-RU" dirty="0" smtClean="0"/>
              <a:t>2007), для </a:t>
            </a:r>
            <a:r>
              <a:rPr lang="ru-RU" dirty="0" err="1" smtClean="0"/>
              <a:t>створення</a:t>
            </a:r>
            <a:r>
              <a:rPr lang="ru-RU" dirty="0" smtClean="0"/>
              <a:t> та </a:t>
            </a:r>
            <a:r>
              <a:rPr lang="ru-RU" dirty="0" err="1" smtClean="0"/>
              <a:t>редагування</a:t>
            </a:r>
            <a:r>
              <a:rPr lang="ru-RU" dirty="0" smtClean="0"/>
              <a:t> </a:t>
            </a:r>
            <a:r>
              <a:rPr lang="ru-RU" dirty="0" err="1" smtClean="0"/>
              <a:t>рисунків</a:t>
            </a:r>
            <a:r>
              <a:rPr lang="ru-RU" dirty="0" smtClean="0"/>
              <a:t> (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графічний</a:t>
            </a:r>
            <a:r>
              <a:rPr lang="ru-RU" dirty="0" smtClean="0"/>
              <a:t> редактор </a:t>
            </a:r>
            <a:r>
              <a:rPr lang="en-US" b="1" dirty="0" smtClean="0"/>
              <a:t>Paint</a:t>
            </a:r>
            <a:r>
              <a:rPr lang="ru-RU" b="1" dirty="0" smtClean="0"/>
              <a:t>)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цілий</a:t>
            </a:r>
            <a:r>
              <a:rPr lang="ru-RU" dirty="0" smtClean="0"/>
              <a:t> ряд </a:t>
            </a:r>
            <a:r>
              <a:rPr lang="ru-RU" dirty="0" err="1" smtClean="0"/>
              <a:t>програм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призначені</a:t>
            </a:r>
            <a:r>
              <a:rPr lang="ru-RU" dirty="0" smtClean="0"/>
              <a:t> для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b="1" dirty="0" err="1" smtClean="0"/>
              <a:t>програмними</a:t>
            </a:r>
            <a:r>
              <a:rPr lang="ru-RU" b="1" dirty="0" smtClean="0"/>
              <a:t> </a:t>
            </a:r>
            <a:r>
              <a:rPr lang="ru-RU" b="1" dirty="0" err="1" smtClean="0"/>
              <a:t>засобами</a:t>
            </a:r>
            <a:r>
              <a:rPr lang="ru-RU" b="1" dirty="0" smtClean="0"/>
              <a:t> </a:t>
            </a:r>
            <a:r>
              <a:rPr lang="ru-RU" b="1" dirty="0" err="1" smtClean="0"/>
              <a:t>навчального</a:t>
            </a:r>
            <a:r>
              <a:rPr lang="ru-RU" b="1" dirty="0" smtClean="0"/>
              <a:t> </a:t>
            </a:r>
            <a:r>
              <a:rPr lang="ru-RU" b="1" dirty="0" err="1" smtClean="0"/>
              <a:t>призначення</a:t>
            </a:r>
            <a:r>
              <a:rPr lang="ru-RU" b="1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b="1" dirty="0" err="1" smtClean="0"/>
              <a:t>педагогічними</a:t>
            </a:r>
            <a:r>
              <a:rPr lang="ru-RU" b="1" dirty="0" smtClean="0"/>
              <a:t> </a:t>
            </a:r>
            <a:r>
              <a:rPr lang="ru-RU" b="1" dirty="0" err="1" smtClean="0"/>
              <a:t>програмними</a:t>
            </a:r>
            <a:r>
              <a:rPr lang="ru-RU" b="1" dirty="0" smtClean="0"/>
              <a:t> </a:t>
            </a:r>
            <a:r>
              <a:rPr lang="ru-RU" b="1" dirty="0" err="1" smtClean="0"/>
              <a:t>засобами</a:t>
            </a:r>
            <a:r>
              <a:rPr lang="ru-RU" b="1" dirty="0" smtClean="0"/>
              <a:t> </a:t>
            </a:r>
            <a:r>
              <a:rPr lang="ru-RU" dirty="0" smtClean="0"/>
              <a:t>(ППЗ). Прикладами таких </a:t>
            </a:r>
            <a:r>
              <a:rPr lang="ru-RU" dirty="0" err="1" smtClean="0"/>
              <a:t>програм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Програмно-методичний</a:t>
            </a:r>
            <a:r>
              <a:rPr lang="ru-RU" dirty="0" smtClean="0"/>
              <a:t> комплекс «</a:t>
            </a:r>
            <a:r>
              <a:rPr lang="ru-RU" b="1" i="1" dirty="0" err="1" smtClean="0"/>
              <a:t>Таблиця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Менделєєва</a:t>
            </a:r>
            <a:r>
              <a:rPr lang="ru-RU" dirty="0" smtClean="0"/>
              <a:t>», </a:t>
            </a:r>
            <a:r>
              <a:rPr lang="ru-RU" dirty="0" err="1" smtClean="0"/>
              <a:t>Електронний</a:t>
            </a:r>
            <a:r>
              <a:rPr lang="ru-RU" dirty="0" smtClean="0"/>
              <a:t> </a:t>
            </a:r>
            <a:r>
              <a:rPr lang="ru-RU" dirty="0" err="1" smtClean="0"/>
              <a:t>посібник</a:t>
            </a:r>
            <a:r>
              <a:rPr lang="ru-RU" dirty="0" smtClean="0"/>
              <a:t> «</a:t>
            </a:r>
            <a:r>
              <a:rPr lang="ru-RU" b="1" i="1" dirty="0" err="1" smtClean="0"/>
              <a:t>Біологія</a:t>
            </a:r>
            <a:r>
              <a:rPr lang="ru-RU" b="1" i="1" dirty="0" smtClean="0"/>
              <a:t> 8-9</a:t>
            </a:r>
            <a:r>
              <a:rPr lang="ru-RU" dirty="0" smtClean="0"/>
              <a:t>», </a:t>
            </a:r>
            <a:r>
              <a:rPr lang="ru-RU" dirty="0" err="1" smtClean="0"/>
              <a:t>Програмне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 «</a:t>
            </a:r>
            <a:r>
              <a:rPr lang="ru-RU" b="1" i="1" dirty="0" smtClean="0"/>
              <a:t>Система </a:t>
            </a:r>
            <a:r>
              <a:rPr lang="ru-RU" b="1" i="1" dirty="0" err="1" smtClean="0"/>
              <a:t>лінійних</a:t>
            </a:r>
            <a:r>
              <a:rPr lang="ru-RU" b="1" i="1" dirty="0" smtClean="0"/>
              <a:t> </a:t>
            </a:r>
            <a:r>
              <a:rPr lang="ru-RU" b="1" i="1" dirty="0" err="1" smtClean="0"/>
              <a:t>рівнянь</a:t>
            </a:r>
            <a:r>
              <a:rPr lang="ru-RU" dirty="0" smtClean="0"/>
              <a:t>» та </a:t>
            </a:r>
            <a:r>
              <a:rPr lang="ru-RU" dirty="0" err="1" smtClean="0"/>
              <a:t>інші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використову</a:t>
            </a:r>
            <a:r>
              <a:rPr lang="uk-UA" dirty="0" err="1" smtClean="0"/>
              <a:t>ються</a:t>
            </a:r>
            <a:r>
              <a:rPr lang="ru-RU" dirty="0" smtClean="0"/>
              <a:t> на уроках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підготовки</a:t>
            </a:r>
            <a:r>
              <a:rPr lang="ru-RU" dirty="0" smtClean="0"/>
              <a:t> до </a:t>
            </a:r>
            <a:r>
              <a:rPr lang="ru-RU" dirty="0" err="1" smtClean="0"/>
              <a:t>навчальних</a:t>
            </a:r>
            <a:r>
              <a:rPr lang="ru-RU" dirty="0" smtClean="0"/>
              <a:t> занять у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класах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3" y="1285875"/>
            <a:ext cx="4181475" cy="2428875"/>
          </a:xfrm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714750"/>
            <a:ext cx="3071813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6484938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Особливості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використання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електронних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посібників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16A7A-BF80-49A9-8906-D2C67B035F1F}" type="slidenum">
              <a:rPr lang="ru-RU"/>
              <a:pPr>
                <a:defRPr/>
              </a:pPr>
              <a:t>30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75" y="1371600"/>
            <a:ext cx="4429125" cy="4986338"/>
          </a:xfrm>
        </p:spPr>
        <p:txBody>
          <a:bodyPr>
            <a:normAutofit fontScale="47500" lnSpcReduction="20000"/>
          </a:bodyPr>
          <a:lstStyle/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>
                <a:latin typeface="Calibri" pitchFamily="34" charset="0"/>
              </a:rPr>
              <a:t>Електронні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посібники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можуть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використовуватися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метою </a:t>
            </a:r>
            <a:r>
              <a:rPr lang="ru-RU" dirty="0" err="1" smtClean="0">
                <a:latin typeface="Calibri" pitchFamily="34" charset="0"/>
              </a:rPr>
              <a:t>повторення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розширення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закріплення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матеріалу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був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вивчений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уроку, та для </a:t>
            </a:r>
            <a:r>
              <a:rPr lang="ru-RU" dirty="0" err="1" smtClean="0">
                <a:latin typeface="Calibri" pitchFamily="34" charset="0"/>
              </a:rPr>
              <a:t>самостійного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вивчення</a:t>
            </a:r>
            <a:r>
              <a:rPr lang="ru-RU" dirty="0" smtClean="0">
                <a:latin typeface="Calibri" pitchFamily="34" charset="0"/>
              </a:rPr>
              <a:t> нового </a:t>
            </a:r>
            <a:r>
              <a:rPr lang="ru-RU" dirty="0" err="1" smtClean="0">
                <a:latin typeface="Calibri" pitchFamily="34" charset="0"/>
              </a:rPr>
              <a:t>матеріалу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atin typeface="Calibri" pitchFamily="34" charset="0"/>
              </a:rPr>
              <a:t>Прикладом  </a:t>
            </a:r>
            <a:r>
              <a:rPr lang="ru-RU" b="1" dirty="0" err="1" smtClean="0">
                <a:latin typeface="Calibri" pitchFamily="34" charset="0"/>
              </a:rPr>
              <a:t>посібника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є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Педагогічний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програмний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засіб</a:t>
            </a:r>
            <a:r>
              <a:rPr lang="ru-RU" b="1" dirty="0" smtClean="0">
                <a:latin typeface="Calibri" pitchFamily="34" charset="0"/>
              </a:rPr>
              <a:t> «</a:t>
            </a:r>
            <a:r>
              <a:rPr lang="ru-RU" b="1" dirty="0" err="1" smtClean="0">
                <a:latin typeface="Calibri" pitchFamily="34" charset="0"/>
              </a:rPr>
              <a:t>Фізика</a:t>
            </a:r>
            <a:r>
              <a:rPr lang="ru-RU" b="1" dirty="0" smtClean="0">
                <a:latin typeface="Calibri" pitchFamily="34" charset="0"/>
              </a:rPr>
              <a:t>» .</a:t>
            </a:r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Calibri" pitchFamily="34" charset="0"/>
              </a:rPr>
              <a:t>Головне меню </a:t>
            </a:r>
            <a:r>
              <a:rPr lang="ru-RU" dirty="0" err="1" smtClean="0">
                <a:latin typeface="Calibri" pitchFamily="34" charset="0"/>
              </a:rPr>
              <a:t>програми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містить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перелік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розділів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посібника</a:t>
            </a:r>
            <a:r>
              <a:rPr lang="ru-RU" dirty="0" smtClean="0">
                <a:latin typeface="Calibri" pitchFamily="34" charset="0"/>
              </a:rPr>
              <a:t>. Для переходу до </a:t>
            </a:r>
            <a:r>
              <a:rPr lang="ru-RU" dirty="0" err="1" smtClean="0">
                <a:latin typeface="Calibri" pitchFamily="34" charset="0"/>
              </a:rPr>
              <a:t>ознайомлення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змістом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розділу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назву</a:t>
            </a:r>
            <a:r>
              <a:rPr lang="ru-RU" dirty="0" smtClean="0">
                <a:latin typeface="Calibri" pitchFamily="34" charset="0"/>
              </a:rPr>
              <a:t>, яка </a:t>
            </a:r>
            <a:r>
              <a:rPr lang="ru-RU" dirty="0" err="1" smtClean="0">
                <a:latin typeface="Calibri" pitchFamily="34" charset="0"/>
              </a:rPr>
              <a:t>є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гіперпосиланням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початкову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сторінку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розділу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>
                <a:latin typeface="Calibri" pitchFamily="34" charset="0"/>
              </a:rPr>
              <a:t>Електронний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посібник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містить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інформаційний</a:t>
            </a:r>
            <a:r>
              <a:rPr lang="ru-RU" dirty="0" smtClean="0">
                <a:latin typeface="Calibri" pitchFamily="34" charset="0"/>
              </a:rPr>
              <a:t> блок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текстовим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матеріалом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фізики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Кожна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сторінка</a:t>
            </a:r>
            <a:r>
              <a:rPr lang="ru-RU" dirty="0" smtClean="0">
                <a:latin typeface="Calibri" pitchFamily="34" charset="0"/>
              </a:rPr>
              <a:t> тексту </a:t>
            </a:r>
            <a:r>
              <a:rPr lang="ru-RU" dirty="0" err="1" smtClean="0">
                <a:latin typeface="Calibri" pitchFamily="34" charset="0"/>
              </a:rPr>
              <a:t>ілюструється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графічними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зображеннями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Вибір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гіперпосилань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</a:rPr>
              <a:t>тексті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сторінок</a:t>
            </a:r>
            <a:r>
              <a:rPr lang="ru-RU" dirty="0" smtClean="0">
                <a:latin typeface="Calibri" pitchFamily="34" charset="0"/>
              </a:rPr>
              <a:t> приводить до </a:t>
            </a:r>
            <a:r>
              <a:rPr lang="ru-RU" dirty="0" err="1" smtClean="0">
                <a:latin typeface="Calibri" pitchFamily="34" charset="0"/>
              </a:rPr>
              <a:t>відкриття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вікон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містять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додаткові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зображення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відеофрагменти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уточнюють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доповнюють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теоретичний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матеріал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Calibri" pitchFamily="34" charset="0"/>
              </a:rPr>
              <a:t>До </a:t>
            </a:r>
            <a:r>
              <a:rPr lang="ru-RU" dirty="0" err="1" smtClean="0">
                <a:latin typeface="Calibri" pitchFamily="34" charset="0"/>
              </a:rPr>
              <a:t>кожної</a:t>
            </a:r>
            <a:r>
              <a:rPr lang="ru-RU" dirty="0" smtClean="0">
                <a:latin typeface="Calibri" pitchFamily="34" charset="0"/>
              </a:rPr>
              <a:t> теми </a:t>
            </a:r>
            <a:r>
              <a:rPr lang="ru-RU" dirty="0" err="1" smtClean="0">
                <a:latin typeface="Calibri" pitchFamily="34" charset="0"/>
              </a:rPr>
              <a:t>пропонується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добірка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тестових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запитань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самоперевірки</a:t>
            </a:r>
            <a:r>
              <a:rPr lang="ru-RU" dirty="0" smtClean="0">
                <a:latin typeface="Calibri" pitchFamily="34" charset="0"/>
              </a:rPr>
              <a:t>. Перейти до </a:t>
            </a:r>
            <a:r>
              <a:rPr lang="ru-RU" dirty="0" err="1" smtClean="0">
                <a:latin typeface="Calibri" pitchFamily="34" charset="0"/>
              </a:rPr>
              <a:t>відповіді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запитання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вибравши</a:t>
            </a:r>
            <a:r>
              <a:rPr lang="ru-RU" dirty="0" smtClean="0">
                <a:latin typeface="Calibri" pitchFamily="34" charset="0"/>
              </a:rPr>
              <a:t> кнопку  </a:t>
            </a:r>
            <a:r>
              <a:rPr lang="ru-RU" dirty="0" err="1" smtClean="0">
                <a:latin typeface="Calibri" pitchFamily="34" charset="0"/>
              </a:rPr>
              <a:t>Самоперевірка</a:t>
            </a:r>
            <a:r>
              <a:rPr lang="ru-RU" dirty="0" smtClean="0">
                <a:latin typeface="Calibri" pitchFamily="34" charset="0"/>
              </a:rPr>
              <a:t> . У кожному тестовому </a:t>
            </a:r>
            <a:r>
              <a:rPr lang="ru-RU" dirty="0" err="1" smtClean="0">
                <a:latin typeface="Calibri" pitchFamily="34" charset="0"/>
              </a:rPr>
              <a:t>запитанні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передбачається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вибір</a:t>
            </a:r>
            <a:r>
              <a:rPr lang="ru-RU" dirty="0" smtClean="0">
                <a:latin typeface="Calibri" pitchFamily="34" charset="0"/>
              </a:rPr>
              <a:t> одного </a:t>
            </a:r>
            <a:r>
              <a:rPr lang="ru-RU" dirty="0" err="1" smtClean="0">
                <a:latin typeface="Calibri" pitchFamily="34" charset="0"/>
              </a:rPr>
              <a:t>варіанта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відповіді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кількох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запропонованих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Після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відповіді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всі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запитання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dirty="0" err="1" smtClean="0">
                <a:latin typeface="Calibri" pitchFamily="34" charset="0"/>
              </a:rPr>
              <a:t>Перевірити</a:t>
            </a:r>
            <a:r>
              <a:rPr lang="ru-RU" dirty="0" smtClean="0">
                <a:latin typeface="Calibri" pitchFamily="34" charset="0"/>
              </a:rPr>
              <a:t> тест для </a:t>
            </a:r>
            <a:r>
              <a:rPr lang="ru-RU" dirty="0" err="1" smtClean="0">
                <a:latin typeface="Calibri" pitchFamily="34" charset="0"/>
              </a:rPr>
              <a:t>отримання</a:t>
            </a:r>
            <a:r>
              <a:rPr lang="ru-RU" dirty="0" smtClean="0">
                <a:latin typeface="Calibri" pitchFamily="34" charset="0"/>
              </a:rPr>
              <a:t> результату.  За </a:t>
            </a:r>
            <a:r>
              <a:rPr lang="ru-RU" dirty="0" err="1" smtClean="0">
                <a:latin typeface="Calibri" pitchFamily="34" charset="0"/>
              </a:rPr>
              <a:t>вибору</a:t>
            </a:r>
            <a:r>
              <a:rPr lang="ru-RU" dirty="0" smtClean="0">
                <a:latin typeface="Calibri" pitchFamily="34" charset="0"/>
              </a:rPr>
              <a:t> кнопки </a:t>
            </a:r>
            <a:r>
              <a:rPr lang="ru-RU" b="1" dirty="0" err="1" smtClean="0">
                <a:latin typeface="Calibri" pitchFamily="34" charset="0"/>
              </a:rPr>
              <a:t>Правильні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відповіді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встановлюються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позначки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поруч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правильними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відповідями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після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вибору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кнопки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Повторити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позначки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зникають</a:t>
            </a:r>
            <a:r>
              <a:rPr lang="ru-RU" dirty="0" smtClean="0">
                <a:latin typeface="Calibri" pitchFamily="34" charset="0"/>
              </a:rPr>
              <a:t> для повторного </a:t>
            </a:r>
            <a:r>
              <a:rPr lang="ru-RU" dirty="0" err="1" smtClean="0">
                <a:latin typeface="Calibri" pitchFamily="34" charset="0"/>
              </a:rPr>
              <a:t>проходження</a:t>
            </a:r>
            <a:r>
              <a:rPr lang="ru-RU" dirty="0" smtClean="0">
                <a:latin typeface="Calibri" pitchFamily="34" charset="0"/>
              </a:rPr>
              <a:t> тесту. </a:t>
            </a:r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виникають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складнощі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під</a:t>
            </a:r>
            <a:r>
              <a:rPr lang="ru-RU" dirty="0" smtClean="0">
                <a:latin typeface="Calibri" pitchFamily="34" charset="0"/>
              </a:rPr>
              <a:t> час </a:t>
            </a:r>
            <a:r>
              <a:rPr lang="ru-RU" dirty="0" err="1" smtClean="0">
                <a:latin typeface="Calibri" pitchFamily="34" charset="0"/>
              </a:rPr>
              <a:t>відповіді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запитання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повернутися</a:t>
            </a:r>
            <a:r>
              <a:rPr lang="ru-RU" dirty="0" smtClean="0">
                <a:latin typeface="Calibri" pitchFamily="34" charset="0"/>
              </a:rPr>
              <a:t> до теоретичного блоку </a:t>
            </a:r>
            <a:r>
              <a:rPr lang="ru-RU" dirty="0" err="1" smtClean="0">
                <a:latin typeface="Calibri" pitchFamily="34" charset="0"/>
              </a:rPr>
              <a:t>вибором</a:t>
            </a:r>
            <a:r>
              <a:rPr lang="ru-RU" dirty="0" smtClean="0">
                <a:latin typeface="Calibri" pitchFamily="34" charset="0"/>
              </a:rPr>
              <a:t> кнопки </a:t>
            </a:r>
            <a:r>
              <a:rPr lang="ru-RU" b="1" dirty="0" err="1" smtClean="0">
                <a:latin typeface="Calibri" pitchFamily="34" charset="0"/>
              </a:rPr>
              <a:t>Інформаційна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частина</a:t>
            </a:r>
            <a:endParaRPr lang="ru-RU" b="1" dirty="0" smtClean="0">
              <a:latin typeface="Calibri" pitchFamily="34" charset="0"/>
            </a:endParaRPr>
          </a:p>
        </p:txBody>
      </p:sp>
      <p:pic>
        <p:nvPicPr>
          <p:cNvPr id="450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0" y="0"/>
            <a:ext cx="2286000" cy="2286000"/>
          </a:xfrm>
        </p:spPr>
      </p:pic>
      <p:pic>
        <p:nvPicPr>
          <p:cNvPr id="450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71750"/>
            <a:ext cx="4405313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5214938" cy="9858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Особливості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використання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електронних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посібників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9CCFF-D432-4902-B727-13FEA1D330AF}" type="slidenum">
              <a:rPr lang="ru-RU"/>
              <a:pPr>
                <a:defRPr/>
              </a:pPr>
              <a:t>31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75" y="1371600"/>
            <a:ext cx="4429125" cy="4986338"/>
          </a:xfrm>
        </p:spPr>
        <p:txBody>
          <a:bodyPr>
            <a:normAutofit fontScale="62500" lnSpcReduction="20000"/>
          </a:bodyPr>
          <a:lstStyle/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>
                <a:latin typeface="Calibri" pitchFamily="34" charset="0"/>
              </a:rPr>
              <a:t>Крім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запитань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учням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пропонується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розв'язати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задачі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теми. </a:t>
            </a:r>
            <a:r>
              <a:rPr lang="ru-RU" dirty="0" err="1" smtClean="0">
                <a:latin typeface="Calibri" pitchFamily="34" charset="0"/>
              </a:rPr>
              <a:t>Вікно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умовами</a:t>
            </a:r>
            <a:r>
              <a:rPr lang="ru-RU" dirty="0" smtClean="0">
                <a:latin typeface="Calibri" pitchFamily="34" charset="0"/>
              </a:rPr>
              <a:t> задач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відкрити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вибравши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b="1" dirty="0" err="1" smtClean="0">
                <a:latin typeface="Calibri" pitchFamily="34" charset="0"/>
              </a:rPr>
              <a:t>Задачі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>
                <a:latin typeface="Calibri" pitchFamily="34" charset="0"/>
              </a:rPr>
              <a:t>Умова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кожної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задачі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також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супроводжується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наочними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матеріалами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Після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виконання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завдань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перевірити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правильність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результатів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вибравши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b="1" dirty="0" err="1" smtClean="0">
                <a:latin typeface="Calibri" pitchFamily="34" charset="0"/>
              </a:rPr>
              <a:t>Перевірити</a:t>
            </a:r>
            <a:r>
              <a:rPr lang="ru-RU" b="1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Якщо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розв'язання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задачі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провести </a:t>
            </a:r>
            <a:r>
              <a:rPr lang="ru-RU" dirty="0" err="1" smtClean="0">
                <a:latin typeface="Calibri" pitchFamily="34" charset="0"/>
              </a:rPr>
              <a:t>деякі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обчислення</a:t>
            </a:r>
            <a:r>
              <a:rPr lang="ru-RU" dirty="0" smtClean="0">
                <a:latin typeface="Calibri" pitchFamily="34" charset="0"/>
              </a:rPr>
              <a:t>, то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скористатися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вбудованим</a:t>
            </a:r>
            <a:r>
              <a:rPr lang="ru-RU" dirty="0" smtClean="0">
                <a:latin typeface="Calibri" pitchFamily="34" charset="0"/>
              </a:rPr>
              <a:t> калькулятором. Для </a:t>
            </a:r>
            <a:r>
              <a:rPr lang="ru-RU" dirty="0" err="1" smtClean="0">
                <a:latin typeface="Calibri" pitchFamily="34" charset="0"/>
              </a:rPr>
              <a:t>його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виклику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b="1" dirty="0" smtClean="0">
                <a:latin typeface="Calibri" pitchFamily="34" charset="0"/>
              </a:rPr>
              <a:t>Калькулятор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</a:rPr>
              <a:t>нижньому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лівому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куті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програми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вікна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Дані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потрібні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обчислень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отримати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Довідки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що</a:t>
            </a:r>
            <a:r>
              <a:rPr lang="ru-RU" dirty="0" smtClean="0">
                <a:latin typeface="Calibri" pitchFamily="34" charset="0"/>
              </a:rPr>
              <a:t> входить до складу </a:t>
            </a:r>
            <a:r>
              <a:rPr lang="ru-RU" dirty="0" err="1" smtClean="0">
                <a:latin typeface="Calibri" pitchFamily="34" charset="0"/>
              </a:rPr>
              <a:t>посібника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>
                <a:latin typeface="Calibri" pitchFamily="34" charset="0"/>
              </a:rPr>
              <a:t>Виклик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Довідки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здійснюється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вибором</a:t>
            </a:r>
            <a:r>
              <a:rPr lang="ru-RU" dirty="0" smtClean="0">
                <a:latin typeface="Calibri" pitchFamily="34" charset="0"/>
              </a:rPr>
              <a:t> кнопки </a:t>
            </a:r>
            <a:r>
              <a:rPr lang="ru-RU" b="1" dirty="0" err="1" smtClean="0">
                <a:latin typeface="Calibri" pitchFamily="34" charset="0"/>
              </a:rPr>
              <a:t>Допомога</a:t>
            </a:r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у </a:t>
            </a:r>
            <a:r>
              <a:rPr lang="ru-RU" dirty="0" err="1" smtClean="0">
                <a:latin typeface="Calibri" pitchFamily="34" charset="0"/>
              </a:rPr>
              <a:t>верхньому</a:t>
            </a:r>
            <a:r>
              <a:rPr lang="ru-RU" dirty="0" smtClean="0">
                <a:latin typeface="Calibri" pitchFamily="34" charset="0"/>
              </a:rPr>
              <a:t> правому </a:t>
            </a:r>
            <a:r>
              <a:rPr lang="ru-RU" dirty="0" err="1" smtClean="0">
                <a:latin typeface="Calibri" pitchFamily="34" charset="0"/>
              </a:rPr>
              <a:t>куті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натисненням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клавіші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F1. </a:t>
            </a:r>
            <a:r>
              <a:rPr lang="uk-UA" dirty="0" smtClean="0">
                <a:latin typeface="Calibri" pitchFamily="34" charset="0"/>
              </a:rPr>
              <a:t>Крім того, у Довідці містяться формули для обчислення значень фізичних величин, таблиці зі значеннями властивостей об'єктів вивчення, одиниці виміру фізичних величин, основні історичні відомості про вчених-фізиків, означення понять, що вивчаються в курсі фізики.</a:t>
            </a:r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460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714375"/>
            <a:ext cx="4038600" cy="3005138"/>
          </a:xfrm>
        </p:spPr>
      </p:pic>
      <p:pic>
        <p:nvPicPr>
          <p:cNvPr id="460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714750"/>
            <a:ext cx="3786187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Особливості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використання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електронних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посібників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B7B24-4898-4E3F-8A23-36650B252CAB}" type="slidenum">
              <a:rPr lang="ru-RU"/>
              <a:pPr>
                <a:defRPr/>
              </a:pPr>
              <a:t>32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75" y="1371600"/>
            <a:ext cx="4429125" cy="4986338"/>
          </a:xfrm>
        </p:spPr>
        <p:txBody>
          <a:bodyPr>
            <a:normAutofit fontScale="85000" lnSpcReduction="10000"/>
          </a:bodyPr>
          <a:lstStyle/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>
                <a:latin typeface="Calibri" pitchFamily="34" charset="0"/>
              </a:rPr>
              <a:t>Після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опрацювання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матеріалів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розділу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виконати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лабораторну</a:t>
            </a:r>
            <a:r>
              <a:rPr lang="ru-RU" dirty="0" smtClean="0">
                <a:latin typeface="Calibri" pitchFamily="34" charset="0"/>
              </a:rPr>
              <a:t> роботу, </a:t>
            </a:r>
            <a:r>
              <a:rPr lang="ru-RU" dirty="0" err="1" smtClean="0">
                <a:latin typeface="Calibri" pitchFamily="34" charset="0"/>
              </a:rPr>
              <a:t>інструкцію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якої</a:t>
            </a:r>
            <a:r>
              <a:rPr lang="ru-RU" dirty="0" smtClean="0">
                <a:latin typeface="Calibri" pitchFamily="34" charset="0"/>
              </a:rPr>
              <a:t> наведено в </a:t>
            </a:r>
            <a:r>
              <a:rPr lang="ru-RU" dirty="0" err="1" smtClean="0">
                <a:latin typeface="Calibri" pitchFamily="34" charset="0"/>
              </a:rPr>
              <a:t>посібнику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Calibri" pitchFamily="34" charset="0"/>
              </a:rPr>
              <a:t>Для переходу до </a:t>
            </a:r>
            <a:r>
              <a:rPr lang="ru-RU" dirty="0" err="1" smtClean="0">
                <a:latin typeface="Calibri" pitchFamily="34" charset="0"/>
              </a:rPr>
              <a:t>виконання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лабораторної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роботи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вибрати</a:t>
            </a:r>
            <a:r>
              <a:rPr lang="ru-RU" dirty="0" smtClean="0">
                <a:latin typeface="Calibri" pitchFamily="34" charset="0"/>
              </a:rPr>
              <a:t> кнопку </a:t>
            </a:r>
            <a:r>
              <a:rPr lang="ru-RU" b="1" dirty="0" err="1" smtClean="0">
                <a:latin typeface="Calibri" pitchFamily="34" charset="0"/>
              </a:rPr>
              <a:t>Експеримент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нижньому</a:t>
            </a:r>
            <a:r>
              <a:rPr lang="ru-RU" dirty="0" smtClean="0">
                <a:latin typeface="Calibri" pitchFamily="34" charset="0"/>
              </a:rPr>
              <a:t> рядку </a:t>
            </a:r>
            <a:r>
              <a:rPr lang="ru-RU" dirty="0" err="1" smtClean="0">
                <a:latin typeface="Calibri" pitchFamily="34" charset="0"/>
              </a:rPr>
              <a:t>вікна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>
                <a:latin typeface="Calibri" pitchFamily="34" charset="0"/>
              </a:rPr>
              <a:t>Обладнаная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хід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лабораторної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роботи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моделюється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комп'ютері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демонструється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використанням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анімації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Calibri" pitchFamily="34" charset="0"/>
              </a:rPr>
              <a:t>За потреби, </a:t>
            </a:r>
            <a:r>
              <a:rPr lang="ru-RU" dirty="0" err="1" smtClean="0">
                <a:latin typeface="Calibri" pitchFamily="34" charset="0"/>
              </a:rPr>
              <a:t>демонстрацію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повторювати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іншими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значеннями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властивостей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дослідження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471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1785938"/>
            <a:ext cx="4038600" cy="3021012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електронних</a:t>
            </a:r>
            <a:r>
              <a:rPr lang="ru-RU" dirty="0" smtClean="0"/>
              <a:t> (</a:t>
            </a:r>
            <a:r>
              <a:rPr lang="ru-RU" dirty="0" err="1" smtClean="0"/>
              <a:t>віртуальних</a:t>
            </a:r>
            <a:r>
              <a:rPr lang="ru-RU" dirty="0" smtClean="0"/>
              <a:t>) </a:t>
            </a:r>
            <a:r>
              <a:rPr lang="ru-RU" dirty="0" err="1" smtClean="0"/>
              <a:t>практикумів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F6ADA-4F22-475E-9779-B938646D5AB0}" type="slidenum">
              <a:rPr lang="ru-RU"/>
              <a:pPr>
                <a:defRPr/>
              </a:pPr>
              <a:t>33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70000" lnSpcReduction="20000"/>
          </a:bodyPr>
          <a:lstStyle/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До </a:t>
            </a:r>
            <a:r>
              <a:rPr lang="ru-RU" dirty="0" err="1" smtClean="0"/>
              <a:t>віртуальних</a:t>
            </a:r>
            <a:r>
              <a:rPr lang="ru-RU" dirty="0" smtClean="0"/>
              <a:t> </a:t>
            </a:r>
            <a:r>
              <a:rPr lang="ru-RU" dirty="0" err="1" smtClean="0"/>
              <a:t>практикумів</a:t>
            </a:r>
            <a:r>
              <a:rPr lang="ru-RU" dirty="0" smtClean="0"/>
              <a:t> належать </a:t>
            </a:r>
            <a:r>
              <a:rPr lang="ru-RU" dirty="0" err="1" smtClean="0"/>
              <a:t>програмні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, 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призначенням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можливостей</a:t>
            </a:r>
            <a:r>
              <a:rPr lang="ru-RU" dirty="0" smtClean="0"/>
              <a:t> </a:t>
            </a:r>
            <a:r>
              <a:rPr lang="ru-RU" dirty="0" err="1" smtClean="0"/>
              <a:t>застосувати</a:t>
            </a:r>
            <a:r>
              <a:rPr lang="ru-RU" dirty="0" smtClean="0"/>
              <a:t> </a:t>
            </a:r>
            <a:r>
              <a:rPr lang="ru-RU" dirty="0" err="1" smtClean="0"/>
              <a:t>отримані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на </a:t>
            </a:r>
            <a:r>
              <a:rPr lang="ru-RU" dirty="0" err="1" smtClean="0"/>
              <a:t>практиці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тренувальної</a:t>
            </a:r>
            <a:r>
              <a:rPr lang="ru-RU" dirty="0" smtClean="0"/>
              <a:t>, </a:t>
            </a:r>
            <a:r>
              <a:rPr lang="ru-RU" dirty="0" err="1" smtClean="0"/>
              <a:t>дослідницької</a:t>
            </a:r>
            <a:r>
              <a:rPr lang="ru-RU" dirty="0" smtClean="0"/>
              <a:t>, </a:t>
            </a:r>
            <a:r>
              <a:rPr lang="ru-RU" dirty="0" err="1" smtClean="0"/>
              <a:t>експериментальної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 До них належать </a:t>
            </a:r>
            <a:r>
              <a:rPr lang="ru-RU" dirty="0" err="1" smtClean="0"/>
              <a:t>віртуальні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, </a:t>
            </a:r>
            <a:r>
              <a:rPr lang="ru-RU" dirty="0" err="1" smtClean="0"/>
              <a:t>хімії</a:t>
            </a:r>
            <a:r>
              <a:rPr lang="ru-RU" dirty="0" smtClean="0"/>
              <a:t>, </a:t>
            </a:r>
            <a:r>
              <a:rPr lang="ru-RU" dirty="0" err="1" smtClean="0"/>
              <a:t>біології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інструкції</a:t>
            </a:r>
            <a:r>
              <a:rPr lang="ru-RU" dirty="0" smtClean="0"/>
              <a:t> 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лабораторних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, </a:t>
            </a:r>
            <a:r>
              <a:rPr lang="ru-RU" dirty="0" err="1" smtClean="0"/>
              <a:t>моделюють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контролюють</a:t>
            </a:r>
            <a:r>
              <a:rPr lang="ru-RU" dirty="0" smtClean="0"/>
              <a:t> </a:t>
            </a:r>
            <a:r>
              <a:rPr lang="ru-RU" dirty="0" err="1" smtClean="0"/>
              <a:t>хід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. </a:t>
            </a:r>
            <a:r>
              <a:rPr lang="ru-RU" dirty="0" err="1" smtClean="0"/>
              <a:t>Математичні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організовані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прикладних</a:t>
            </a:r>
            <a:r>
              <a:rPr lang="ru-RU" dirty="0" smtClean="0"/>
              <a:t> </a:t>
            </a:r>
            <a:r>
              <a:rPr lang="ru-RU" dirty="0" err="1" smtClean="0"/>
              <a:t>математичних</a:t>
            </a:r>
            <a:r>
              <a:rPr lang="ru-RU" dirty="0" smtClean="0"/>
              <a:t> </a:t>
            </a:r>
            <a:r>
              <a:rPr lang="ru-RU" dirty="0" err="1" smtClean="0"/>
              <a:t>пакетів</a:t>
            </a:r>
            <a:r>
              <a:rPr lang="ru-RU" dirty="0" smtClean="0"/>
              <a:t>. У них </a:t>
            </a:r>
            <a:r>
              <a:rPr lang="ru-RU" dirty="0" err="1" smtClean="0"/>
              <a:t>реалізовані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обчислень</a:t>
            </a:r>
            <a:r>
              <a:rPr lang="ru-RU" dirty="0" smtClean="0"/>
              <a:t>, </a:t>
            </a:r>
            <a:r>
              <a:rPr lang="ru-RU" dirty="0" err="1" smtClean="0"/>
              <a:t>побудови</a:t>
            </a:r>
            <a:r>
              <a:rPr lang="ru-RU" dirty="0" smtClean="0"/>
              <a:t> </a:t>
            </a:r>
            <a:r>
              <a:rPr lang="ru-RU" dirty="0" err="1" smtClean="0"/>
              <a:t>графіків</a:t>
            </a:r>
            <a:r>
              <a:rPr lang="ru-RU" dirty="0" smtClean="0"/>
              <a:t> </a:t>
            </a:r>
            <a:r>
              <a:rPr lang="ru-RU" dirty="0" err="1" smtClean="0"/>
              <a:t>функцій</a:t>
            </a:r>
            <a:r>
              <a:rPr lang="ru-RU" dirty="0" smtClean="0"/>
              <a:t>, </a:t>
            </a:r>
            <a:r>
              <a:rPr lang="ru-RU" dirty="0" err="1" smtClean="0"/>
              <a:t>знаходження</a:t>
            </a:r>
            <a:r>
              <a:rPr lang="ru-RU" dirty="0" smtClean="0"/>
              <a:t> </a:t>
            </a:r>
            <a:r>
              <a:rPr lang="ru-RU" dirty="0" err="1" smtClean="0"/>
              <a:t>наближених</a:t>
            </a:r>
            <a:r>
              <a:rPr lang="ru-RU" dirty="0" smtClean="0"/>
              <a:t> </a:t>
            </a:r>
            <a:r>
              <a:rPr lang="ru-RU" dirty="0" err="1" smtClean="0"/>
              <a:t>значень</a:t>
            </a:r>
            <a:r>
              <a:rPr lang="ru-RU" dirty="0" smtClean="0"/>
              <a:t> </a:t>
            </a:r>
            <a:r>
              <a:rPr lang="ru-RU" dirty="0" err="1" smtClean="0"/>
              <a:t>розв'язків</a:t>
            </a:r>
            <a:r>
              <a:rPr lang="ru-RU" dirty="0" smtClean="0"/>
              <a:t> </a:t>
            </a:r>
            <a:r>
              <a:rPr lang="ru-RU" dirty="0" err="1" smtClean="0"/>
              <a:t>рівнянь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систем </a:t>
            </a:r>
            <a:r>
              <a:rPr lang="ru-RU" dirty="0" err="1" smtClean="0"/>
              <a:t>рівнянь</a:t>
            </a:r>
            <a:r>
              <a:rPr lang="ru-RU" dirty="0" smtClean="0"/>
              <a:t>, </a:t>
            </a:r>
            <a:r>
              <a:rPr lang="ru-RU" dirty="0" err="1" smtClean="0"/>
              <a:t>обчислення</a:t>
            </a:r>
            <a:r>
              <a:rPr lang="ru-RU" dirty="0" smtClean="0"/>
              <a:t> </a:t>
            </a:r>
            <a:r>
              <a:rPr lang="ru-RU" dirty="0" err="1" smtClean="0"/>
              <a:t>площ</a:t>
            </a:r>
            <a:r>
              <a:rPr lang="ru-RU" dirty="0" smtClean="0"/>
              <a:t> </a:t>
            </a:r>
            <a:r>
              <a:rPr lang="ru-RU" dirty="0" err="1" smtClean="0"/>
              <a:t>геометричних</a:t>
            </a:r>
            <a:r>
              <a:rPr lang="ru-RU" dirty="0" smtClean="0"/>
              <a:t> </a:t>
            </a:r>
            <a:r>
              <a:rPr lang="ru-RU" dirty="0" err="1" smtClean="0"/>
              <a:t>фігур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об'ємів</a:t>
            </a:r>
            <a:r>
              <a:rPr lang="ru-RU" dirty="0" smtClean="0"/>
              <a:t> </a:t>
            </a:r>
            <a:r>
              <a:rPr lang="ru-RU" dirty="0" err="1" smtClean="0"/>
              <a:t>тіл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тренажери</a:t>
            </a:r>
            <a:r>
              <a:rPr lang="ru-RU" dirty="0" smtClean="0"/>
              <a:t> </a:t>
            </a:r>
            <a:r>
              <a:rPr lang="ru-RU" dirty="0" err="1" smtClean="0"/>
              <a:t>імітують</a:t>
            </a:r>
            <a:r>
              <a:rPr lang="ru-RU" dirty="0" smtClean="0"/>
              <a:t> </a:t>
            </a:r>
            <a:r>
              <a:rPr lang="ru-RU" dirty="0" err="1" smtClean="0"/>
              <a:t>реальні</a:t>
            </a:r>
            <a:r>
              <a:rPr lang="ru-RU" dirty="0" smtClean="0"/>
              <a:t> </a:t>
            </a:r>
            <a:r>
              <a:rPr lang="ru-RU" dirty="0" err="1" smtClean="0"/>
              <a:t>ситуації</a:t>
            </a:r>
            <a:r>
              <a:rPr lang="ru-RU" dirty="0" smtClean="0"/>
              <a:t> та </a:t>
            </a:r>
            <a:r>
              <a:rPr lang="ru-RU" dirty="0" err="1" smtClean="0"/>
              <a:t>призначені</a:t>
            </a:r>
            <a:r>
              <a:rPr lang="ru-RU" dirty="0" smtClean="0"/>
              <a:t> для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вдосконалення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. </a:t>
            </a:r>
            <a:r>
              <a:rPr lang="ru-RU" dirty="0" err="1" smtClean="0"/>
              <a:t>Електронні</a:t>
            </a:r>
            <a:r>
              <a:rPr lang="ru-RU" dirty="0" smtClean="0"/>
              <a:t> задачники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пропонують</a:t>
            </a:r>
            <a:r>
              <a:rPr lang="ru-RU" dirty="0" smtClean="0"/>
              <a:t> </a:t>
            </a:r>
            <a:r>
              <a:rPr lang="ru-RU" dirty="0" err="1" smtClean="0"/>
              <a:t>добірки</a:t>
            </a:r>
            <a:r>
              <a:rPr lang="ru-RU" dirty="0" smtClean="0"/>
              <a:t> задач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тем курсу для практичного </a:t>
            </a:r>
            <a:r>
              <a:rPr lang="ru-RU" dirty="0" err="1" smtClean="0"/>
              <a:t>розв'язання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систему </a:t>
            </a:r>
            <a:r>
              <a:rPr lang="ru-RU" dirty="0" err="1" smtClean="0"/>
              <a:t>допомоги</a:t>
            </a:r>
            <a:r>
              <a:rPr lang="ru-RU" dirty="0" smtClean="0"/>
              <a:t>, </a:t>
            </a:r>
            <a:r>
              <a:rPr lang="ru-RU" dirty="0" err="1" smtClean="0"/>
              <a:t>звертання</a:t>
            </a:r>
            <a:r>
              <a:rPr lang="ru-RU" dirty="0" smtClean="0"/>
              <a:t> до </a:t>
            </a:r>
            <a:r>
              <a:rPr lang="ru-RU" dirty="0" err="1" smtClean="0"/>
              <a:t>довідкових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, </a:t>
            </a:r>
            <a:r>
              <a:rPr lang="ru-RU" dirty="0" err="1" smtClean="0"/>
              <a:t>рекомендації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ходу </a:t>
            </a:r>
            <a:r>
              <a:rPr lang="ru-RU" dirty="0" err="1" smtClean="0"/>
              <a:t>розв'язування</a:t>
            </a:r>
            <a:r>
              <a:rPr lang="ru-RU" dirty="0" smtClean="0"/>
              <a:t> задач, </a:t>
            </a:r>
            <a:r>
              <a:rPr lang="ru-RU" dirty="0" err="1" smtClean="0"/>
              <a:t>перевірку</a:t>
            </a:r>
            <a:r>
              <a:rPr lang="ru-RU" dirty="0" smtClean="0"/>
              <a:t> </a:t>
            </a:r>
            <a:r>
              <a:rPr lang="ru-RU" dirty="0" err="1" smtClean="0"/>
              <a:t>правильності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Використання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Віртуальної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хімічної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лабораторії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3424D-054E-48F8-B8B2-97A57EB7C3C1}" type="slidenum">
              <a:rPr lang="ru-RU"/>
              <a:pPr>
                <a:defRPr/>
              </a:pPr>
              <a:t>34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>
            <a:normAutofit fontScale="55000" lnSpcReduction="20000"/>
          </a:bodyPr>
          <a:lstStyle/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Розглянемо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детально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Віртуальної</a:t>
            </a:r>
            <a:r>
              <a:rPr lang="ru-RU" dirty="0" smtClean="0"/>
              <a:t>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r>
              <a:rPr lang="ru-RU" dirty="0" smtClean="0"/>
              <a:t>. Головне </a:t>
            </a:r>
            <a:r>
              <a:rPr lang="ru-RU" dirty="0" err="1" smtClean="0"/>
              <a:t>вікно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педагогічного</a:t>
            </a:r>
            <a:r>
              <a:rPr lang="ru-RU" dirty="0" smtClean="0"/>
              <a:t> </a:t>
            </a:r>
            <a:r>
              <a:rPr lang="ru-RU" dirty="0" err="1" smtClean="0"/>
              <a:t>програмного</a:t>
            </a:r>
            <a:r>
              <a:rPr lang="ru-RU" dirty="0" smtClean="0"/>
              <a:t> </a:t>
            </a:r>
            <a:r>
              <a:rPr lang="ru-RU" dirty="0" err="1" smtClean="0"/>
              <a:t>засобу</a:t>
            </a:r>
            <a:r>
              <a:rPr lang="ru-RU" dirty="0" smtClean="0"/>
              <a:t> наведено на рисунку. На вкладках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відображається</a:t>
            </a:r>
            <a:r>
              <a:rPr lang="ru-RU" dirty="0" smtClean="0"/>
              <a:t> </a:t>
            </a:r>
            <a:r>
              <a:rPr lang="ru-RU" dirty="0" err="1" smtClean="0"/>
              <a:t>перелік</a:t>
            </a:r>
            <a:r>
              <a:rPr lang="ru-RU" dirty="0" smtClean="0"/>
              <a:t> </a:t>
            </a:r>
            <a:r>
              <a:rPr lang="ru-RU" dirty="0" err="1" smtClean="0"/>
              <a:t>демонстрацій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переглянути</a:t>
            </a:r>
            <a:r>
              <a:rPr lang="ru-RU" dirty="0" smtClean="0"/>
              <a:t>, </a:t>
            </a:r>
            <a:r>
              <a:rPr lang="ru-RU" dirty="0" err="1" smtClean="0"/>
              <a:t>лабораторних</a:t>
            </a:r>
            <a:r>
              <a:rPr lang="ru-RU" dirty="0" smtClean="0"/>
              <a:t> </a:t>
            </a:r>
            <a:r>
              <a:rPr lang="ru-RU" dirty="0" err="1" smtClean="0"/>
              <a:t>дослідів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практичних</a:t>
            </a:r>
            <a:r>
              <a:rPr lang="ru-RU" dirty="0" smtClean="0"/>
              <a:t> </a:t>
            </a:r>
            <a:r>
              <a:rPr lang="ru-RU" dirty="0" err="1" smtClean="0"/>
              <a:t>робіт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рекомендується</a:t>
            </a:r>
            <a:r>
              <a:rPr lang="ru-RU" dirty="0" smtClean="0"/>
              <a:t> </a:t>
            </a:r>
            <a:r>
              <a:rPr lang="ru-RU" dirty="0" err="1" smtClean="0"/>
              <a:t>ознайомитися</a:t>
            </a:r>
            <a:r>
              <a:rPr lang="ru-RU" dirty="0" smtClean="0"/>
              <a:t> </a:t>
            </a:r>
            <a:r>
              <a:rPr lang="ru-RU" dirty="0" err="1" smtClean="0"/>
              <a:t>учням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класів</a:t>
            </a:r>
            <a:r>
              <a:rPr lang="ru-RU" dirty="0" smtClean="0"/>
              <a:t>.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звернутися</a:t>
            </a:r>
            <a:r>
              <a:rPr lang="ru-RU" dirty="0" smtClean="0"/>
              <a:t> до </a:t>
            </a:r>
            <a:r>
              <a:rPr lang="ru-RU" dirty="0" err="1" smtClean="0"/>
              <a:t>Довідника</a:t>
            </a:r>
            <a:r>
              <a:rPr lang="ru-RU" dirty="0" smtClean="0"/>
              <a:t> та </a:t>
            </a:r>
            <a:r>
              <a:rPr lang="ru-RU" dirty="0" err="1" smtClean="0"/>
              <a:t>Тлумач­ного</a:t>
            </a:r>
            <a:r>
              <a:rPr lang="ru-RU" dirty="0" smtClean="0"/>
              <a:t> словника, </a:t>
            </a:r>
            <a:r>
              <a:rPr lang="ru-RU" dirty="0" err="1" smtClean="0"/>
              <a:t>переглянути</a:t>
            </a:r>
            <a:r>
              <a:rPr lang="ru-RU" dirty="0" smtClean="0"/>
              <a:t>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реактиви</a:t>
            </a:r>
            <a:r>
              <a:rPr lang="ru-RU" dirty="0" smtClean="0"/>
              <a:t>, </a:t>
            </a:r>
            <a:r>
              <a:rPr lang="ru-RU" dirty="0" err="1" smtClean="0"/>
              <a:t>ознайомитися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особли­востями</a:t>
            </a:r>
            <a:r>
              <a:rPr lang="ru-RU" dirty="0" smtClean="0"/>
              <a:t> </a:t>
            </a:r>
            <a:r>
              <a:rPr lang="ru-RU" dirty="0" err="1" smtClean="0"/>
              <a:t>запису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рівнянь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відповідну</a:t>
            </a:r>
            <a:r>
              <a:rPr lang="ru-RU" dirty="0" smtClean="0"/>
              <a:t> кнопку в </a:t>
            </a:r>
            <a:r>
              <a:rPr lang="ru-RU" dirty="0" err="1" smtClean="0"/>
              <a:t>нижній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.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вибору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в списку </a:t>
            </a:r>
            <a:r>
              <a:rPr lang="ru-RU" dirty="0" err="1" smtClean="0"/>
              <a:t>розділів</a:t>
            </a:r>
            <a:r>
              <a:rPr lang="ru-RU" dirty="0" smtClean="0"/>
              <a:t> головного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dirty="0" err="1" smtClean="0"/>
              <a:t>Почати</a:t>
            </a:r>
            <a:r>
              <a:rPr lang="ru-RU" dirty="0" smtClean="0"/>
              <a:t>.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За </a:t>
            </a:r>
            <a:r>
              <a:rPr lang="ru-RU" dirty="0" err="1" smtClean="0"/>
              <a:t>вибору</a:t>
            </a:r>
            <a:r>
              <a:rPr lang="ru-RU" dirty="0" smtClean="0"/>
              <a:t> </a:t>
            </a:r>
            <a:r>
              <a:rPr lang="ru-RU" dirty="0" err="1" smtClean="0"/>
              <a:t>Демонстрації</a:t>
            </a:r>
            <a:r>
              <a:rPr lang="ru-RU" dirty="0" smtClean="0"/>
              <a:t> </a:t>
            </a:r>
            <a:r>
              <a:rPr lang="ru-RU" dirty="0" err="1" smtClean="0"/>
              <a:t>відкривається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, у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транслюється</a:t>
            </a:r>
            <a:r>
              <a:rPr lang="ru-RU" dirty="0" smtClean="0"/>
              <a:t> </a:t>
            </a:r>
            <a:r>
              <a:rPr lang="ru-RU" dirty="0" err="1" smtClean="0"/>
              <a:t>ві</a:t>
            </a:r>
            <a:r>
              <a:rPr lang="ru-RU" dirty="0" smtClean="0"/>
              <a:t>- </a:t>
            </a:r>
            <a:r>
              <a:rPr lang="ru-RU" dirty="0" err="1" smtClean="0"/>
              <a:t>деофрагмент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демонстрацією</a:t>
            </a:r>
            <a:r>
              <a:rPr lang="ru-RU" dirty="0" smtClean="0"/>
              <a:t> </a:t>
            </a:r>
            <a:r>
              <a:rPr lang="ru-RU" dirty="0" err="1" smtClean="0"/>
              <a:t>досліду</a:t>
            </a:r>
            <a:r>
              <a:rPr lang="ru-RU" dirty="0" smtClean="0"/>
              <a:t> та </a:t>
            </a:r>
            <a:r>
              <a:rPr lang="ru-RU" dirty="0" err="1" smtClean="0"/>
              <a:t>поясненням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особливостей</a:t>
            </a:r>
            <a:r>
              <a:rPr lang="ru-RU" dirty="0" smtClean="0"/>
              <a:t>.</a:t>
            </a:r>
          </a:p>
        </p:txBody>
      </p:sp>
      <p:pic>
        <p:nvPicPr>
          <p:cNvPr id="491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5" y="1500188"/>
            <a:ext cx="3803650" cy="3643312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Використання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Віртуальної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хімічної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лабораторії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4AFB6-4093-4D81-B6CB-175CB430ED21}" type="slidenum">
              <a:rPr lang="ru-RU"/>
              <a:pPr>
                <a:defRPr/>
              </a:pPr>
              <a:t>35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>
            <a:normAutofit fontScale="55000" lnSpcReduction="20000"/>
          </a:bodyPr>
          <a:lstStyle/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За </a:t>
            </a:r>
            <a:r>
              <a:rPr lang="ru-RU" dirty="0" err="1" smtClean="0"/>
              <a:t>вибору</a:t>
            </a:r>
            <a:r>
              <a:rPr lang="ru-RU" dirty="0" smtClean="0"/>
              <a:t> Лабораторного </a:t>
            </a:r>
            <a:r>
              <a:rPr lang="ru-RU" dirty="0" err="1" smtClean="0"/>
              <a:t>досліду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Практичної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відкриється</a:t>
            </a:r>
            <a:r>
              <a:rPr lang="ru-RU" dirty="0" smtClean="0"/>
              <a:t> </a:t>
            </a:r>
            <a:r>
              <a:rPr lang="ru-RU" dirty="0" err="1" smtClean="0"/>
              <a:t>відповідне</a:t>
            </a:r>
            <a:r>
              <a:rPr lang="ru-RU" dirty="0" smtClean="0"/>
              <a:t> </a:t>
            </a:r>
            <a:r>
              <a:rPr lang="ru-RU" dirty="0" err="1" smtClean="0"/>
              <a:t>вікно</a:t>
            </a:r>
            <a:r>
              <a:rPr lang="ru-RU" dirty="0" smtClean="0"/>
              <a:t> (рис. 4.4). </a:t>
            </a:r>
            <a:r>
              <a:rPr lang="ru-RU" dirty="0" err="1" smtClean="0"/>
              <a:t>Вибравши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вікні</a:t>
            </a:r>
            <a:r>
              <a:rPr lang="ru-RU" dirty="0" smtClean="0"/>
              <a:t> </a:t>
            </a:r>
            <a:r>
              <a:rPr lang="ru-RU" dirty="0" err="1" smtClean="0"/>
              <a:t>відповідну</a:t>
            </a:r>
            <a:r>
              <a:rPr lang="ru-RU" dirty="0" smtClean="0"/>
              <a:t> кнопку,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ознайомитися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потрібними</a:t>
            </a:r>
            <a:r>
              <a:rPr lang="ru-RU" dirty="0" smtClean="0"/>
              <a:t> реактивами, </a:t>
            </a:r>
            <a:r>
              <a:rPr lang="ru-RU" dirty="0" err="1" smtClean="0"/>
              <a:t>обладнанням</a:t>
            </a:r>
            <a:r>
              <a:rPr lang="ru-RU" dirty="0" smtClean="0"/>
              <a:t>, правилами </a:t>
            </a:r>
            <a:r>
              <a:rPr lang="ru-RU" dirty="0" err="1" smtClean="0"/>
              <a:t>техніки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роботи</a:t>
            </a:r>
            <a:r>
              <a:rPr lang="ru-RU" dirty="0" smtClean="0"/>
              <a:t> в </a:t>
            </a:r>
            <a:r>
              <a:rPr lang="ru-RU" dirty="0" err="1" smtClean="0"/>
              <a:t>хімічній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r>
              <a:rPr lang="ru-RU" dirty="0" smtClean="0"/>
              <a:t>, ходом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.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Робота </a:t>
            </a:r>
            <a:r>
              <a:rPr lang="ru-RU" dirty="0" err="1" smtClean="0"/>
              <a:t>супроводжується</a:t>
            </a:r>
            <a:r>
              <a:rPr lang="ru-RU" dirty="0" smtClean="0"/>
              <a:t> </a:t>
            </a:r>
            <a:r>
              <a:rPr lang="ru-RU" dirty="0" err="1" smtClean="0"/>
              <a:t>відеозаписами</a:t>
            </a:r>
            <a:r>
              <a:rPr lang="ru-RU" dirty="0" smtClean="0"/>
              <a:t>. </a:t>
            </a:r>
            <a:r>
              <a:rPr lang="ru-RU" dirty="0" err="1" smtClean="0"/>
              <a:t>Відеофрагмент</a:t>
            </a:r>
            <a:r>
              <a:rPr lang="ru-RU" dirty="0" smtClean="0"/>
              <a:t> </a:t>
            </a:r>
            <a:r>
              <a:rPr lang="ru-RU" dirty="0" err="1" smtClean="0"/>
              <a:t>демонструєть­ся</a:t>
            </a:r>
            <a:r>
              <a:rPr lang="ru-RU" dirty="0" smtClean="0"/>
              <a:t> у </a:t>
            </a:r>
            <a:r>
              <a:rPr lang="ru-RU" dirty="0" err="1" smtClean="0"/>
              <a:t>верхній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. </a:t>
            </a:r>
            <a:r>
              <a:rPr lang="ru-RU" dirty="0" err="1" smtClean="0"/>
              <a:t>Збільшити</a:t>
            </a:r>
            <a:r>
              <a:rPr lang="ru-RU" dirty="0" smtClean="0"/>
              <a:t> </a:t>
            </a:r>
            <a:r>
              <a:rPr lang="ru-RU" dirty="0" err="1" smtClean="0"/>
              <a:t>розмір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перегляду </a:t>
            </a:r>
            <a:r>
              <a:rPr lang="ru-RU" dirty="0" err="1" smtClean="0"/>
              <a:t>відеофрагмента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вибором</a:t>
            </a:r>
            <a:r>
              <a:rPr lang="ru-RU" dirty="0" smtClean="0"/>
              <a:t> </a:t>
            </a:r>
            <a:r>
              <a:rPr lang="ru-RU" dirty="0" err="1" smtClean="0"/>
              <a:t>довільної</a:t>
            </a:r>
            <a:r>
              <a:rPr lang="ru-RU" dirty="0" smtClean="0"/>
              <a:t> точки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. </a:t>
            </a:r>
            <a:r>
              <a:rPr lang="ru-RU" dirty="0" err="1" smtClean="0"/>
              <a:t>Демонстра­цію</a:t>
            </a:r>
            <a:r>
              <a:rPr lang="ru-RU" dirty="0" smtClean="0"/>
              <a:t> </a:t>
            </a:r>
            <a:r>
              <a:rPr lang="ru-RU" dirty="0" err="1" smtClean="0"/>
              <a:t>досліду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призупинити</a:t>
            </a:r>
            <a:r>
              <a:rPr lang="ru-RU" dirty="0" smtClean="0"/>
              <a:t>, </a:t>
            </a:r>
            <a:r>
              <a:rPr lang="ru-RU" dirty="0" err="1" smtClean="0"/>
              <a:t>продовжити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повторити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,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використовуючи</a:t>
            </a:r>
            <a:r>
              <a:rPr lang="ru-RU" dirty="0" smtClean="0"/>
              <a:t> кнопки </a:t>
            </a:r>
            <a:r>
              <a:rPr lang="ru-RU" dirty="0" err="1" smtClean="0"/>
              <a:t>керування</a:t>
            </a:r>
            <a:r>
              <a:rPr lang="ru-RU" dirty="0" smtClean="0"/>
              <a:t> переглядом </a:t>
            </a:r>
            <a:r>
              <a:rPr lang="en-US" dirty="0" smtClean="0"/>
              <a:t>t </a:t>
            </a:r>
            <a:r>
              <a:rPr lang="ru-RU" u="sng" dirty="0" err="1" smtClean="0"/>
              <a:t>О</a:t>
            </a:r>
            <a:r>
              <a:rPr lang="ru-RU" cap="small" dirty="0" err="1" smtClean="0"/>
              <a:t>і</a:t>
            </a:r>
            <a:r>
              <a:rPr lang="ru-RU" u="sng" dirty="0" err="1" smtClean="0"/>
              <a:t>Ш</a:t>
            </a:r>
            <a:r>
              <a:rPr lang="ru-RU" dirty="0" err="1" smtClean="0"/>
              <a:t>;</a:t>
            </a:r>
            <a:r>
              <a:rPr lang="ru-RU" u="sng" dirty="0" err="1" smtClean="0"/>
              <a:t>ц</a:t>
            </a:r>
            <a:r>
              <a:rPr lang="ru-RU" u="sng" dirty="0" smtClean="0"/>
              <a:t>)</a:t>
            </a:r>
            <a:endParaRPr lang="ru-RU" dirty="0" smtClean="0"/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Щоб</a:t>
            </a:r>
            <a:r>
              <a:rPr lang="ru-RU" dirty="0" smtClean="0"/>
              <a:t> перейти до </a:t>
            </a:r>
            <a:r>
              <a:rPr lang="ru-RU" dirty="0" err="1" smtClean="0"/>
              <a:t>наступного</a:t>
            </a:r>
            <a:r>
              <a:rPr lang="ru-RU" dirty="0" smtClean="0"/>
              <a:t> </a:t>
            </a:r>
            <a:r>
              <a:rPr lang="ru-RU" dirty="0" err="1" smtClean="0"/>
              <a:t>кроку</a:t>
            </a:r>
            <a:r>
              <a:rPr lang="ru-RU" dirty="0" smtClean="0"/>
              <a:t> </a:t>
            </a:r>
            <a:r>
              <a:rPr lang="ru-RU" dirty="0" err="1" smtClean="0"/>
              <a:t>досліду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практичної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dirty="0" err="1" smtClean="0"/>
              <a:t>Далі</a:t>
            </a:r>
            <a:r>
              <a:rPr lang="ru-RU" dirty="0" smtClean="0"/>
              <a:t>, </a:t>
            </a:r>
            <a:r>
              <a:rPr lang="ru-RU" dirty="0" err="1" smtClean="0"/>
              <a:t>повернутися</a:t>
            </a:r>
            <a:r>
              <a:rPr lang="ru-RU" dirty="0" smtClean="0"/>
              <a:t> до </a:t>
            </a:r>
            <a:r>
              <a:rPr lang="ru-RU" dirty="0" err="1" smtClean="0"/>
              <a:t>попереднього</a:t>
            </a:r>
            <a:r>
              <a:rPr lang="ru-RU" dirty="0" smtClean="0"/>
              <a:t> - кнопку Назад.</a:t>
            </a:r>
          </a:p>
        </p:txBody>
      </p:sp>
      <p:pic>
        <p:nvPicPr>
          <p:cNvPr id="501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5" y="1643063"/>
            <a:ext cx="2928938" cy="2928937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Використання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Віртуальної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хімічної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лабораторії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EA5EB-75E3-4632-A3E1-E1D531376501}" type="slidenum">
              <a:rPr lang="ru-RU"/>
              <a:pPr>
                <a:defRPr/>
              </a:pPr>
              <a:t>36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>
            <a:normAutofit fontScale="47500" lnSpcReduction="20000"/>
          </a:bodyPr>
          <a:lstStyle/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 </a:t>
            </a:r>
            <a:r>
              <a:rPr lang="ru-RU" dirty="0" err="1" smtClean="0"/>
              <a:t>нижній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відображається</a:t>
            </a:r>
            <a:r>
              <a:rPr lang="ru-RU" dirty="0" smtClean="0"/>
              <a:t> </a:t>
            </a:r>
            <a:r>
              <a:rPr lang="ru-RU" dirty="0" err="1" smtClean="0"/>
              <a:t>опис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виконуються</a:t>
            </a:r>
            <a:r>
              <a:rPr lang="ru-RU" dirty="0" smtClean="0"/>
              <a:t> в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досліду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практичної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перегляду </a:t>
            </a:r>
            <a:r>
              <a:rPr lang="ru-RU" dirty="0" err="1" smtClean="0"/>
              <a:t>досліду</a:t>
            </a:r>
            <a:r>
              <a:rPr lang="ru-RU" dirty="0" smtClean="0"/>
              <a:t> </a:t>
            </a:r>
            <a:r>
              <a:rPr lang="ru-RU" dirty="0" err="1" smtClean="0"/>
              <a:t>рекомендується</a:t>
            </a:r>
            <a:r>
              <a:rPr lang="ru-RU" dirty="0" smtClean="0"/>
              <a:t> </a:t>
            </a:r>
            <a:r>
              <a:rPr lang="ru-RU" dirty="0" err="1" smtClean="0"/>
              <a:t>дати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 на </a:t>
            </a:r>
            <a:r>
              <a:rPr lang="ru-RU" dirty="0" err="1" smtClean="0"/>
              <a:t>запитання</a:t>
            </a:r>
            <a:r>
              <a:rPr lang="ru-RU" dirty="0" smtClean="0"/>
              <a:t> за результатами </a:t>
            </a:r>
            <a:r>
              <a:rPr lang="ru-RU" dirty="0" err="1" smtClean="0"/>
              <a:t>спостереження</a:t>
            </a:r>
            <a:r>
              <a:rPr lang="ru-RU" dirty="0" smtClean="0"/>
              <a:t>. 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вибрано</a:t>
            </a:r>
            <a:r>
              <a:rPr lang="ru-RU" dirty="0" smtClean="0"/>
              <a:t> </a:t>
            </a:r>
            <a:r>
              <a:rPr lang="ru-RU" dirty="0" err="1" smtClean="0"/>
              <a:t>правильний</a:t>
            </a:r>
            <a:r>
              <a:rPr lang="ru-RU" dirty="0" smtClean="0"/>
              <a:t> </a:t>
            </a:r>
            <a:r>
              <a:rPr lang="ru-RU" dirty="0" err="1" smtClean="0"/>
              <a:t>варіант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, то </a:t>
            </a:r>
            <a:r>
              <a:rPr lang="ru-RU" dirty="0" err="1" smtClean="0"/>
              <a:t>колір</a:t>
            </a:r>
            <a:r>
              <a:rPr lang="ru-RU" dirty="0" smtClean="0"/>
              <a:t> тексту в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змінюється</a:t>
            </a:r>
            <a:r>
              <a:rPr lang="ru-RU" dirty="0" smtClean="0"/>
              <a:t> на </a:t>
            </a:r>
            <a:r>
              <a:rPr lang="ru-RU" dirty="0" err="1" smtClean="0"/>
              <a:t>зелений</a:t>
            </a:r>
            <a:r>
              <a:rPr lang="ru-RU" dirty="0" smtClean="0"/>
              <a:t>, за </a:t>
            </a:r>
            <a:r>
              <a:rPr lang="ru-RU" dirty="0" err="1" smtClean="0"/>
              <a:t>хибної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 - на </a:t>
            </a:r>
            <a:r>
              <a:rPr lang="ru-RU" dirty="0" err="1" smtClean="0"/>
              <a:t>червоний</a:t>
            </a:r>
            <a:r>
              <a:rPr lang="ru-RU" dirty="0" smtClean="0"/>
              <a:t>. 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Завдання</a:t>
            </a:r>
            <a:r>
              <a:rPr lang="ru-RU" dirty="0" smtClean="0"/>
              <a:t> виду </a:t>
            </a:r>
            <a:r>
              <a:rPr lang="ru-RU" b="1" dirty="0" err="1" smtClean="0"/>
              <a:t>Складіть</a:t>
            </a:r>
            <a:r>
              <a:rPr lang="ru-RU" b="1" dirty="0" smtClean="0"/>
              <a:t> </a:t>
            </a:r>
            <a:r>
              <a:rPr lang="ru-RU" b="1" dirty="0" err="1" smtClean="0"/>
              <a:t>рівняння</a:t>
            </a:r>
            <a:r>
              <a:rPr lang="ru-RU" b="1" dirty="0" smtClean="0"/>
              <a:t> </a:t>
            </a:r>
            <a:r>
              <a:rPr lang="ru-RU" b="1" dirty="0" err="1" smtClean="0"/>
              <a:t>реакції</a:t>
            </a:r>
            <a:r>
              <a:rPr lang="ru-RU" b="1" dirty="0" smtClean="0"/>
              <a:t> </a:t>
            </a:r>
            <a:r>
              <a:rPr lang="ru-RU" dirty="0" err="1" smtClean="0"/>
              <a:t>виконуються</a:t>
            </a:r>
            <a:r>
              <a:rPr lang="ru-RU" dirty="0" smtClean="0"/>
              <a:t> в </a:t>
            </a:r>
            <a:r>
              <a:rPr lang="ru-RU" dirty="0" err="1" smtClean="0"/>
              <a:t>зошиті</a:t>
            </a:r>
            <a:r>
              <a:rPr lang="ru-RU" dirty="0" smtClean="0"/>
              <a:t>. Для контролю </a:t>
            </a:r>
            <a:r>
              <a:rPr lang="ru-RU" dirty="0" err="1" smtClean="0"/>
              <a:t>правильності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err="1" smtClean="0"/>
              <a:t>Перевірити</a:t>
            </a:r>
            <a:r>
              <a:rPr lang="ru-RU" b="1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відображається</a:t>
            </a:r>
            <a:r>
              <a:rPr lang="ru-RU" dirty="0" smtClean="0"/>
              <a:t> </a:t>
            </a:r>
            <a:r>
              <a:rPr lang="ru-RU" dirty="0" err="1" smtClean="0"/>
              <a:t>правильний</a:t>
            </a:r>
            <a:r>
              <a:rPr lang="ru-RU" dirty="0" smtClean="0"/>
              <a:t> </a:t>
            </a:r>
            <a:r>
              <a:rPr lang="ru-RU" dirty="0" err="1" smtClean="0"/>
              <a:t>запис</a:t>
            </a:r>
            <a:r>
              <a:rPr lang="ru-RU" dirty="0" smtClean="0"/>
              <a:t> </a:t>
            </a:r>
            <a:r>
              <a:rPr lang="ru-RU" dirty="0" err="1" smtClean="0"/>
              <a:t>рівняння</a:t>
            </a:r>
            <a:r>
              <a:rPr lang="ru-RU" dirty="0" smtClean="0"/>
              <a:t>. 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 </a:t>
            </a:r>
            <a:r>
              <a:rPr lang="ru-RU" dirty="0" err="1" smtClean="0"/>
              <a:t>висновку</a:t>
            </a:r>
            <a:r>
              <a:rPr lang="ru-RU" dirty="0" smtClean="0"/>
              <a:t> </a:t>
            </a:r>
            <a:r>
              <a:rPr lang="ru-RU" dirty="0" err="1" smtClean="0"/>
              <a:t>пропонується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</a:t>
            </a:r>
            <a:r>
              <a:rPr lang="ru-RU" dirty="0" err="1" smtClean="0"/>
              <a:t>правильні</a:t>
            </a:r>
            <a:r>
              <a:rPr lang="ru-RU" dirty="0" smtClean="0"/>
              <a:t> </a:t>
            </a:r>
            <a:r>
              <a:rPr lang="ru-RU" dirty="0" err="1" smtClean="0"/>
              <a:t>твердження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отримані</a:t>
            </a:r>
            <a:r>
              <a:rPr lang="ru-RU" dirty="0" smtClean="0"/>
              <a:t> в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.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 </a:t>
            </a:r>
            <a:r>
              <a:rPr lang="ru-RU" dirty="0" err="1" smtClean="0"/>
              <a:t>деяких</a:t>
            </a:r>
            <a:r>
              <a:rPr lang="ru-RU" dirty="0" smtClean="0"/>
              <a:t> роботах </a:t>
            </a:r>
            <a:r>
              <a:rPr lang="ru-RU" dirty="0" err="1" smtClean="0"/>
              <a:t>пропонується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тестове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. Для </a:t>
            </a:r>
            <a:r>
              <a:rPr lang="ru-RU" dirty="0" err="1" smtClean="0"/>
              <a:t>пь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err="1" smtClean="0"/>
              <a:t>Тестування</a:t>
            </a:r>
            <a:r>
              <a:rPr lang="ru-RU" b="1" dirty="0" smtClean="0"/>
              <a:t>.</a:t>
            </a:r>
            <a:r>
              <a:rPr lang="ru-RU" dirty="0" smtClean="0"/>
              <a:t> У </a:t>
            </a:r>
            <a:r>
              <a:rPr lang="ru-RU" dirty="0" err="1" smtClean="0"/>
              <a:t>ході</a:t>
            </a:r>
            <a:r>
              <a:rPr lang="ru-RU" dirty="0" smtClean="0"/>
              <a:t> </a:t>
            </a:r>
            <a:r>
              <a:rPr lang="ru-RU" dirty="0" err="1" smtClean="0"/>
              <a:t>тестування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утворити</a:t>
            </a:r>
            <a:r>
              <a:rPr lang="ru-RU" dirty="0" smtClean="0"/>
              <a:t> </a:t>
            </a:r>
            <a:r>
              <a:rPr lang="ru-RU" dirty="0" err="1" smtClean="0"/>
              <a:t>правильні</a:t>
            </a:r>
            <a:r>
              <a:rPr lang="ru-RU" dirty="0" smtClean="0"/>
              <a:t> </a:t>
            </a:r>
            <a:r>
              <a:rPr lang="ru-RU" dirty="0" err="1" smtClean="0"/>
              <a:t>твердження</a:t>
            </a:r>
            <a:r>
              <a:rPr lang="ru-RU" dirty="0" smtClean="0"/>
              <a:t>, </a:t>
            </a:r>
            <a:r>
              <a:rPr lang="ru-RU" dirty="0" err="1" smtClean="0"/>
              <a:t>перемістивши</a:t>
            </a:r>
            <a:r>
              <a:rPr lang="ru-RU" dirty="0" smtClean="0"/>
              <a:t> </a:t>
            </a:r>
            <a:r>
              <a:rPr lang="ru-RU" dirty="0" err="1" smtClean="0"/>
              <a:t>написи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частинами</a:t>
            </a:r>
            <a:r>
              <a:rPr lang="ru-RU" dirty="0" smtClean="0"/>
              <a:t> </a:t>
            </a:r>
            <a:r>
              <a:rPr lang="ru-RU" dirty="0" err="1" smtClean="0"/>
              <a:t>твердження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розмістивши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правильній</a:t>
            </a:r>
            <a:r>
              <a:rPr lang="ru-RU" dirty="0" smtClean="0"/>
              <a:t> </a:t>
            </a:r>
            <a:r>
              <a:rPr lang="ru-RU" dirty="0" err="1" smtClean="0"/>
              <a:t>послідовності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err="1" smtClean="0"/>
              <a:t>Перевірити</a:t>
            </a:r>
            <a:r>
              <a:rPr lang="ru-RU" dirty="0" smtClean="0"/>
              <a:t> для </a:t>
            </a:r>
            <a:r>
              <a:rPr lang="ru-RU" dirty="0" err="1" smtClean="0"/>
              <a:t>здійснення</a:t>
            </a:r>
            <a:r>
              <a:rPr lang="ru-RU" dirty="0" smtClean="0"/>
              <a:t> контролю.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Повернення</a:t>
            </a:r>
            <a:r>
              <a:rPr lang="ru-RU" dirty="0" smtClean="0"/>
              <a:t> до головного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dirty="0" err="1" smtClean="0"/>
              <a:t>віртуальної</a:t>
            </a:r>
            <a:r>
              <a:rPr lang="ru-RU" dirty="0" smtClean="0"/>
              <a:t> </a:t>
            </a:r>
            <a:r>
              <a:rPr lang="ru-RU" dirty="0" err="1" smtClean="0"/>
              <a:t>лабораторії</a:t>
            </a:r>
            <a:r>
              <a:rPr lang="ru-RU" dirty="0" smtClean="0"/>
              <a:t> </a:t>
            </a:r>
            <a:r>
              <a:rPr lang="ru-RU" dirty="0" err="1" smtClean="0"/>
              <a:t>здійснюєть</a:t>
            </a:r>
            <a:r>
              <a:rPr lang="ru-RU" dirty="0" smtClean="0"/>
              <a:t> </a:t>
            </a:r>
            <a:r>
              <a:rPr lang="ru-RU" dirty="0" err="1" smtClean="0"/>
              <a:t>вибором</a:t>
            </a:r>
            <a:r>
              <a:rPr lang="ru-RU" dirty="0" smtClean="0"/>
              <a:t> кнопки </a:t>
            </a:r>
            <a:r>
              <a:rPr lang="ru-RU" b="1" dirty="0" err="1" smtClean="0"/>
              <a:t>Зміст</a:t>
            </a:r>
            <a:r>
              <a:rPr lang="ru-RU" b="1" dirty="0" smtClean="0"/>
              <a:t>.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512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785938"/>
            <a:ext cx="4038600" cy="3019425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Особливості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використання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мультимедійних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засобів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довідиикового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спрямування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E5999-BEC2-49A0-85D5-313A23B30192}" type="slidenum">
              <a:rPr lang="ru-RU"/>
              <a:pPr>
                <a:defRPr/>
              </a:pPr>
              <a:t>37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270375" cy="4986338"/>
          </a:xfrm>
        </p:spPr>
        <p:txBody>
          <a:bodyPr>
            <a:normAutofit fontScale="62500" lnSpcReduction="20000"/>
          </a:bodyPr>
          <a:lstStyle/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атласи</a:t>
            </a:r>
            <a:r>
              <a:rPr lang="ru-RU" dirty="0" smtClean="0"/>
              <a:t>, </a:t>
            </a:r>
            <a:r>
              <a:rPr lang="ru-RU" dirty="0" err="1" smtClean="0"/>
              <a:t>хрестоматії</a:t>
            </a:r>
            <a:r>
              <a:rPr lang="ru-RU" dirty="0" smtClean="0"/>
              <a:t>, </a:t>
            </a:r>
            <a:r>
              <a:rPr lang="ru-RU" dirty="0" err="1" smtClean="0"/>
              <a:t>енциклопедії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структуровані</a:t>
            </a:r>
            <a:r>
              <a:rPr lang="ru-RU" dirty="0" smtClean="0"/>
              <a:t> за темами </a:t>
            </a:r>
            <a:r>
              <a:rPr lang="ru-RU" dirty="0" err="1" smtClean="0"/>
              <a:t>добірку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виду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r>
              <a:rPr lang="ru-RU" dirty="0" smtClean="0"/>
              <a:t>,</a:t>
            </a:r>
            <a:r>
              <a:rPr lang="en-US" cap="small" dirty="0" smtClean="0"/>
              <a:t> </a:t>
            </a:r>
            <a:r>
              <a:rPr lang="ru-RU" dirty="0" smtClean="0"/>
              <a:t>як правило,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пошуку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друку</a:t>
            </a:r>
            <a:r>
              <a:rPr lang="ru-RU" dirty="0" smtClean="0"/>
              <a:t>.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Розглянемо</a:t>
            </a:r>
            <a:r>
              <a:rPr lang="ru-RU" dirty="0" smtClean="0"/>
              <a:t> як приклад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b="1" dirty="0" err="1" smtClean="0"/>
              <a:t>Електронного</a:t>
            </a:r>
            <a:r>
              <a:rPr lang="ru-RU" b="1" dirty="0" smtClean="0"/>
              <a:t> атласу </a:t>
            </a:r>
            <a:r>
              <a:rPr lang="ru-RU" b="1" dirty="0" err="1" smtClean="0"/>
              <a:t>з</a:t>
            </a:r>
            <a:r>
              <a:rPr lang="ru-RU" b="1" dirty="0" smtClean="0"/>
              <a:t> курсу «</a:t>
            </a:r>
            <a:r>
              <a:rPr lang="ru-RU" b="1" dirty="0" err="1" smtClean="0"/>
              <a:t>Історія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»</a:t>
            </a:r>
            <a:r>
              <a:rPr lang="ru-RU" dirty="0" smtClean="0"/>
              <a:t> для 10-го </a:t>
            </a:r>
            <a:r>
              <a:rPr lang="ru-RU" dirty="0" err="1" smtClean="0"/>
              <a:t>класу</a:t>
            </a:r>
            <a:r>
              <a:rPr lang="ru-RU" dirty="0" smtClean="0"/>
              <a:t>.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Електронний</a:t>
            </a:r>
            <a:r>
              <a:rPr lang="ru-RU" dirty="0" smtClean="0"/>
              <a:t> атлас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добірку</a:t>
            </a:r>
            <a:r>
              <a:rPr lang="ru-RU" dirty="0" smtClean="0"/>
              <a:t> </a:t>
            </a:r>
            <a:r>
              <a:rPr lang="ru-RU" dirty="0" err="1" smtClean="0"/>
              <a:t>мап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відображають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1914 по 1939 </a:t>
            </a:r>
            <a:r>
              <a:rPr lang="ru-RU" dirty="0" err="1" smtClean="0"/>
              <a:t>рік</a:t>
            </a:r>
            <a:r>
              <a:rPr lang="ru-RU" dirty="0" smtClean="0"/>
              <a:t>. 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Для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змісту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err="1" smtClean="0"/>
              <a:t>Зміст</a:t>
            </a:r>
            <a:r>
              <a:rPr lang="ru-RU" dirty="0" smtClean="0"/>
              <a:t> у </a:t>
            </a:r>
            <a:r>
              <a:rPr lang="ru-RU" dirty="0" err="1" smtClean="0"/>
              <a:t>лівій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. У </a:t>
            </a:r>
            <a:r>
              <a:rPr lang="ru-RU" dirty="0" err="1" smtClean="0"/>
              <a:t>змісті</a:t>
            </a:r>
            <a:r>
              <a:rPr lang="ru-RU" dirty="0" smtClean="0"/>
              <a:t> атласу </a:t>
            </a:r>
            <a:r>
              <a:rPr lang="ru-RU" dirty="0" err="1" smtClean="0"/>
              <a:t>мапи</a:t>
            </a:r>
            <a:r>
              <a:rPr lang="ru-RU" dirty="0" smtClean="0"/>
              <a:t> </a:t>
            </a:r>
            <a:r>
              <a:rPr lang="ru-RU" dirty="0" err="1" smtClean="0"/>
              <a:t>розподілені</a:t>
            </a:r>
            <a:r>
              <a:rPr lang="ru-RU" dirty="0" smtClean="0"/>
              <a:t> по темах,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відповідають</a:t>
            </a:r>
            <a:r>
              <a:rPr lang="ru-RU" dirty="0" smtClean="0"/>
              <a:t> темам </a:t>
            </a:r>
            <a:r>
              <a:rPr lang="ru-RU" dirty="0" err="1" smtClean="0"/>
              <a:t>програми</a:t>
            </a:r>
            <a:r>
              <a:rPr lang="ru-RU" dirty="0" smtClean="0"/>
              <a:t> 10-го </a:t>
            </a:r>
            <a:r>
              <a:rPr lang="ru-RU" dirty="0" err="1" smtClean="0"/>
              <a:t>класу</a:t>
            </a:r>
            <a:r>
              <a:rPr lang="ru-RU" dirty="0" smtClean="0"/>
              <a:t>. За </a:t>
            </a:r>
            <a:r>
              <a:rPr lang="ru-RU" dirty="0" err="1" smtClean="0"/>
              <a:t>вибору</a:t>
            </a:r>
            <a:r>
              <a:rPr lang="ru-RU" dirty="0" smtClean="0"/>
              <a:t> теми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відповідної</a:t>
            </a:r>
            <a:r>
              <a:rPr lang="ru-RU" dirty="0" smtClean="0"/>
              <a:t> </a:t>
            </a:r>
            <a:r>
              <a:rPr lang="ru-RU" dirty="0" err="1" smtClean="0"/>
              <a:t>мапи</a:t>
            </a:r>
            <a:r>
              <a:rPr lang="ru-RU" dirty="0" smtClean="0"/>
              <a:t> </a:t>
            </a:r>
            <a:r>
              <a:rPr lang="ru-RU" dirty="0" err="1" smtClean="0"/>
              <a:t>виводиться</a:t>
            </a:r>
            <a:r>
              <a:rPr lang="ru-RU" dirty="0" smtClean="0"/>
              <a:t> в головному </a:t>
            </a:r>
            <a:r>
              <a:rPr lang="ru-RU" dirty="0" err="1" smtClean="0"/>
              <a:t>вікні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22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86500" y="1071563"/>
            <a:ext cx="2857500" cy="2857500"/>
          </a:xfrm>
        </p:spPr>
      </p:pic>
      <p:pic>
        <p:nvPicPr>
          <p:cNvPr id="522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004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6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2C1A5-9DFD-4F27-862A-CEDAEDE530AB}" type="slidenum">
              <a:rPr lang="ru-RU"/>
              <a:pPr>
                <a:defRPr/>
              </a:pPr>
              <a:t>38</a:t>
            </a:fld>
            <a:endParaRPr lang="ru-RU"/>
          </a:p>
        </p:txBody>
      </p:sp>
      <p:sp>
        <p:nvSpPr>
          <p:cNvPr id="53253" name="Содержимое 5"/>
          <p:cNvSpPr>
            <a:spLocks noGrp="1"/>
          </p:cNvSpPr>
          <p:nvPr>
            <p:ph sz="half" idx="1"/>
          </p:nvPr>
        </p:nvSpPr>
        <p:spPr>
          <a:xfrm>
            <a:off x="142875" y="1371600"/>
            <a:ext cx="4572000" cy="4986338"/>
          </a:xfrm>
        </p:spPr>
        <p:txBody>
          <a:bodyPr/>
          <a:lstStyle/>
          <a:p>
            <a:pPr marL="0" indent="354013">
              <a:buFont typeface="Wingdings 2" pitchFamily="18" charset="2"/>
              <a:buNone/>
            </a:pPr>
            <a:r>
              <a:rPr lang="ru-RU" sz="1400" smtClean="0"/>
              <a:t>Зображення можна збільшити, вибравши кнопку </a:t>
            </a:r>
            <a:r>
              <a:rPr lang="ru-RU" sz="1400" b="1" smtClean="0"/>
              <a:t>Збільшити</a:t>
            </a:r>
            <a:r>
              <a:rPr lang="ru-RU" sz="1400" smtClean="0"/>
              <a:t> у верхньому рядку вікна, або зменшити вибором кнопки </a:t>
            </a:r>
            <a:r>
              <a:rPr lang="ru-RU" sz="1400" b="1" smtClean="0"/>
              <a:t>Зменшити</a:t>
            </a:r>
            <a:r>
              <a:rPr lang="ru-RU" sz="1400" smtClean="0"/>
              <a:t> Для кращого перегляду збільшену мапу можна переміщувати перетягуванням або з використанням навігатора, вибором кнопки </a:t>
            </a:r>
            <a:r>
              <a:rPr lang="ru-RU" sz="1400" b="1" smtClean="0"/>
              <a:t>Навігатор</a:t>
            </a:r>
            <a:r>
              <a:rPr lang="ru-RU" sz="1400" smtClean="0"/>
              <a:t>.</a:t>
            </a:r>
          </a:p>
          <a:p>
            <a:pPr marL="0" indent="354013">
              <a:buFont typeface="Wingdings 2" pitchFamily="18" charset="2"/>
              <a:buNone/>
            </a:pPr>
            <a:r>
              <a:rPr lang="ru-RU" sz="1400" smtClean="0"/>
              <a:t> За потреби зображення можна скопіювати до </a:t>
            </a:r>
            <a:r>
              <a:rPr lang="ru-RU" sz="1400" b="1" smtClean="0"/>
              <a:t>Буфера обміну </a:t>
            </a:r>
            <a:r>
              <a:rPr lang="ru-RU" sz="1400" smtClean="0"/>
              <a:t>або надрукувати. Для копіювання потрібно вибрати кнопку </a:t>
            </a:r>
            <a:r>
              <a:rPr lang="ru-RU" sz="1400" b="1" smtClean="0"/>
              <a:t>Копіювати карту. </a:t>
            </a:r>
            <a:r>
              <a:rPr lang="ru-RU" sz="1400" smtClean="0"/>
              <a:t>Вікно попереднього перегляду та підготовки до друку можна відкрити кнопкою </a:t>
            </a:r>
            <a:r>
              <a:rPr lang="ru-RU" sz="1400" b="1" smtClean="0"/>
              <a:t>Друк</a:t>
            </a:r>
            <a:r>
              <a:rPr lang="ru-RU" sz="1400" smtClean="0"/>
              <a:t>.</a:t>
            </a:r>
          </a:p>
          <a:p>
            <a:pPr marL="0" indent="354013">
              <a:buFont typeface="Wingdings 2" pitchFamily="18" charset="2"/>
              <a:buNone/>
            </a:pPr>
            <a:r>
              <a:rPr lang="ru-RU" sz="1400" smtClean="0"/>
              <a:t>Картографічні дані доповнюються текстовими описами подій, фото та ївшими ілюстративними матеріалами, відеосюжетами. Додатково до колекцій графічних і відеоматеріалів та текстового блока в атласі міститься блок для контролю або самоперевірки знань учнів. Для звернення до них матеріалів використовують кнопки, призначення яких наведено в таблиці</a:t>
            </a:r>
          </a:p>
        </p:txBody>
      </p:sp>
      <p:pic>
        <p:nvPicPr>
          <p:cNvPr id="532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14900" y="2268538"/>
            <a:ext cx="3810000" cy="2886075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8429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Призначення</a:t>
            </a:r>
            <a:r>
              <a:rPr lang="ru-RU" dirty="0" smtClean="0"/>
              <a:t> кнопок у </a:t>
            </a:r>
            <a:r>
              <a:rPr lang="ru-RU" dirty="0" err="1" smtClean="0"/>
              <a:t>вікні</a:t>
            </a:r>
            <a:r>
              <a:rPr lang="ru-RU" dirty="0" smtClean="0"/>
              <a:t> </a:t>
            </a:r>
            <a:r>
              <a:rPr lang="ru-RU" dirty="0" err="1" smtClean="0"/>
              <a:t>Електронного</a:t>
            </a:r>
            <a:r>
              <a:rPr lang="ru-RU" dirty="0" smtClean="0"/>
              <a:t> атласу </a:t>
            </a:r>
            <a:r>
              <a:rPr lang="ru-RU" dirty="0" err="1" smtClean="0"/>
              <a:t>з</a:t>
            </a:r>
            <a:r>
              <a:rPr lang="ru-RU" dirty="0" smtClean="0"/>
              <a:t> курсу «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»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D283F-641A-415E-8F4B-E42FD2BEE8B7}" type="slidenum">
              <a:rPr lang="ru-RU"/>
              <a:pPr>
                <a:defRPr/>
              </a:pPr>
              <a:t>39</a:t>
            </a:fld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14282" y="1643050"/>
          <a:ext cx="864399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Дата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sp>
        <p:nvSpPr>
          <p:cNvPr id="18434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sp>
        <p:nvSpPr>
          <p:cNvPr id="1843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42875"/>
            <a:ext cx="4786313" cy="4786313"/>
          </a:xfrm>
        </p:spPr>
      </p:pic>
      <p:pic>
        <p:nvPicPr>
          <p:cNvPr id="1843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929188" y="1785938"/>
            <a:ext cx="4038600" cy="4611687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Призначення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кнопок у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вікні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Електронного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атласу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курсу «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Історія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України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» 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058B5-2CCA-4A82-A106-A1F09DF009CF}" type="slidenum">
              <a:rPr lang="ru-RU"/>
              <a:pPr>
                <a:defRPr/>
              </a:pPr>
              <a:t>40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75" y="1371600"/>
            <a:ext cx="4429125" cy="4986338"/>
          </a:xfrm>
        </p:spPr>
        <p:txBody>
          <a:bodyPr>
            <a:normAutofit fontScale="85000" lnSpcReduction="10000"/>
          </a:bodyPr>
          <a:lstStyle/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 </a:t>
            </a:r>
            <a:r>
              <a:rPr lang="ru-RU" dirty="0" err="1" smtClean="0"/>
              <a:t>Хронологічна</a:t>
            </a:r>
            <a:r>
              <a:rPr lang="ru-RU" dirty="0" smtClean="0"/>
              <a:t> </a:t>
            </a:r>
            <a:r>
              <a:rPr lang="ru-RU" dirty="0" err="1" smtClean="0"/>
              <a:t>таблиця</a:t>
            </a:r>
            <a:r>
              <a:rPr lang="ru-RU" dirty="0" smtClean="0"/>
              <a:t> у </a:t>
            </a:r>
            <a:r>
              <a:rPr lang="ru-RU" dirty="0" err="1" smtClean="0"/>
              <a:t>складі</a:t>
            </a:r>
            <a:r>
              <a:rPr lang="ru-RU" dirty="0" smtClean="0"/>
              <a:t> атласу </a:t>
            </a:r>
            <a:r>
              <a:rPr lang="ru-RU" dirty="0" err="1" smtClean="0"/>
              <a:t>містить</a:t>
            </a:r>
            <a:r>
              <a:rPr lang="ru-RU" dirty="0" smtClean="0"/>
              <a:t> короткий </a:t>
            </a:r>
            <a:r>
              <a:rPr lang="ru-RU" dirty="0" err="1" smtClean="0"/>
              <a:t>опис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 названого </a:t>
            </a:r>
            <a:r>
              <a:rPr lang="ru-RU" dirty="0" err="1" smtClean="0"/>
              <a:t>періоду</a:t>
            </a:r>
            <a:r>
              <a:rPr lang="ru-RU" dirty="0" smtClean="0"/>
              <a:t>. </a:t>
            </a:r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 словнику атласу </a:t>
            </a:r>
            <a:r>
              <a:rPr lang="ru-RU" dirty="0" err="1" smtClean="0"/>
              <a:t>зібрані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терміни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в </a:t>
            </a:r>
            <a:r>
              <a:rPr lang="ru-RU" dirty="0" err="1" smtClean="0"/>
              <a:t>тексті</a:t>
            </a:r>
            <a:r>
              <a:rPr lang="ru-RU" dirty="0" smtClean="0"/>
              <a:t> для </a:t>
            </a:r>
            <a:r>
              <a:rPr lang="ru-RU" dirty="0" err="1" smtClean="0"/>
              <a:t>опису</a:t>
            </a:r>
            <a:r>
              <a:rPr lang="ru-RU" dirty="0" smtClean="0"/>
              <a:t> </a:t>
            </a:r>
            <a:r>
              <a:rPr lang="ru-RU" dirty="0" err="1" smtClean="0"/>
              <a:t>історичних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, та </a:t>
            </a:r>
            <a:r>
              <a:rPr lang="ru-RU" dirty="0" err="1" smtClean="0"/>
              <a:t>їхні</a:t>
            </a:r>
            <a:r>
              <a:rPr lang="ru-RU" dirty="0" smtClean="0"/>
              <a:t> </a:t>
            </a:r>
            <a:r>
              <a:rPr lang="ru-RU" dirty="0" err="1" smtClean="0"/>
              <a:t>пояснення</a:t>
            </a:r>
            <a:r>
              <a:rPr lang="ru-RU" dirty="0" smtClean="0"/>
              <a:t>.</a:t>
            </a:r>
          </a:p>
          <a:p>
            <a:pPr marL="0" indent="354013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За результатами </a:t>
            </a:r>
            <a:r>
              <a:rPr lang="ru-RU" dirty="0" err="1" smtClean="0"/>
              <a:t>тестування</a:t>
            </a:r>
            <a:r>
              <a:rPr lang="ru-RU" dirty="0" smtClean="0"/>
              <a:t> </a:t>
            </a:r>
            <a:r>
              <a:rPr lang="ru-RU" dirty="0" err="1" smtClean="0"/>
              <a:t>учні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дізнатися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правильних</a:t>
            </a:r>
            <a:r>
              <a:rPr lang="ru-RU" dirty="0" smtClean="0"/>
              <a:t> </a:t>
            </a:r>
            <a:r>
              <a:rPr lang="ru-RU" dirty="0" err="1" smtClean="0"/>
              <a:t>відповідей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та </a:t>
            </a:r>
            <a:r>
              <a:rPr lang="ru-RU" dirty="0" err="1" smtClean="0"/>
              <a:t>проаналізувати</a:t>
            </a:r>
            <a:r>
              <a:rPr lang="ru-RU" dirty="0" smtClean="0"/>
              <a:t> </a:t>
            </a:r>
            <a:r>
              <a:rPr lang="ru-RU" dirty="0" err="1" smtClean="0"/>
              <a:t>власні</a:t>
            </a:r>
            <a:r>
              <a:rPr lang="ru-RU" dirty="0" smtClean="0"/>
              <a:t> </a:t>
            </a:r>
            <a:r>
              <a:rPr lang="ru-RU" dirty="0" err="1" smtClean="0"/>
              <a:t>відповіді</a:t>
            </a:r>
            <a:r>
              <a:rPr lang="ru-RU" dirty="0" smtClean="0"/>
              <a:t>, </a:t>
            </a:r>
            <a:r>
              <a:rPr lang="ru-RU" dirty="0" err="1" smtClean="0"/>
              <a:t>порівняти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наведеними</a:t>
            </a:r>
            <a:r>
              <a:rPr lang="ru-RU" dirty="0" smtClean="0"/>
              <a:t> </a:t>
            </a:r>
            <a:r>
              <a:rPr lang="ru-RU" dirty="0" err="1" smtClean="0"/>
              <a:t>правильними</a:t>
            </a:r>
            <a:r>
              <a:rPr lang="ru-RU" dirty="0" smtClean="0"/>
              <a:t> </a:t>
            </a:r>
            <a:r>
              <a:rPr lang="ru-RU" dirty="0" err="1" smtClean="0"/>
              <a:t>відповідями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553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643063"/>
            <a:ext cx="4454525" cy="44259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Програмн</a:t>
            </a:r>
            <a:r>
              <a:rPr lang="uk-UA" dirty="0" smtClean="0">
                <a:solidFill>
                  <a:schemeClr val="accent3">
                    <a:shade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засоби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навчального</a:t>
            </a: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shade val="75000"/>
                  </a:schemeClr>
                </a:solidFill>
              </a:rPr>
              <a:t>призначення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9458" name="Дата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sp>
        <p:nvSpPr>
          <p:cNvPr id="19459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4DE8B-64E2-4187-9230-BCFD370E74AD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270375" cy="4986338"/>
          </a:xfrm>
        </p:spPr>
        <p:txBody>
          <a:bodyPr>
            <a:normAutofit fontScale="62500" lnSpcReduction="20000"/>
          </a:bodyPr>
          <a:lstStyle/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Перевагою</a:t>
            </a:r>
            <a:r>
              <a:rPr lang="ru-RU" dirty="0" smtClean="0"/>
              <a:t> </a:t>
            </a:r>
            <a:r>
              <a:rPr lang="ru-RU" dirty="0" err="1" smtClean="0"/>
              <a:t>програмних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 err="1" smtClean="0"/>
              <a:t>порівняно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традиційними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зручних</a:t>
            </a:r>
            <a:r>
              <a:rPr lang="ru-RU" dirty="0" smtClean="0"/>
              <a:t> у </a:t>
            </a:r>
            <a:r>
              <a:rPr lang="ru-RU" dirty="0" err="1" smtClean="0"/>
              <a:t>використанні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візуалізації</a:t>
            </a:r>
            <a:r>
              <a:rPr lang="ru-RU" dirty="0" smtClean="0"/>
              <a:t> </a:t>
            </a:r>
            <a:r>
              <a:rPr lang="ru-RU" dirty="0" err="1" smtClean="0"/>
              <a:t>навчального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: </a:t>
            </a:r>
            <a:r>
              <a:rPr lang="ru-RU" dirty="0" err="1" smtClean="0"/>
              <a:t>статичне</a:t>
            </a:r>
            <a:r>
              <a:rPr lang="ru-RU" dirty="0" smtClean="0"/>
              <a:t> та </a:t>
            </a:r>
            <a:r>
              <a:rPr lang="ru-RU" dirty="0" err="1" smtClean="0"/>
              <a:t>динамічне</a:t>
            </a:r>
            <a:r>
              <a:rPr lang="ru-RU" dirty="0" smtClean="0"/>
              <a:t> </a:t>
            </a:r>
            <a:r>
              <a:rPr lang="ru-RU" dirty="0" err="1" smtClean="0"/>
              <a:t>представлення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, </a:t>
            </a:r>
            <a:r>
              <a:rPr lang="ru-RU" dirty="0" err="1" smtClean="0"/>
              <a:t>процесів</a:t>
            </a:r>
            <a:r>
              <a:rPr lang="ru-RU" dirty="0" smtClean="0"/>
              <a:t>, </a:t>
            </a:r>
            <a:r>
              <a:rPr lang="ru-RU" dirty="0" err="1" smtClean="0"/>
              <a:t>явищ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складових</a:t>
            </a:r>
            <a:r>
              <a:rPr lang="ru-RU" dirty="0" smtClean="0"/>
              <a:t>, </a:t>
            </a:r>
            <a:r>
              <a:rPr lang="ru-RU" dirty="0" err="1" smtClean="0"/>
              <a:t>графічне</a:t>
            </a:r>
            <a:r>
              <a:rPr lang="ru-RU" dirty="0" smtClean="0"/>
              <a:t> </a:t>
            </a:r>
            <a:r>
              <a:rPr lang="ru-RU" dirty="0" err="1" smtClean="0"/>
              <a:t>представлення</a:t>
            </a:r>
            <a:r>
              <a:rPr lang="ru-RU" dirty="0" smtClean="0"/>
              <a:t> </a:t>
            </a:r>
            <a:r>
              <a:rPr lang="ru-RU" dirty="0" err="1" smtClean="0"/>
              <a:t>закономірностей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</a:t>
            </a:r>
            <a:r>
              <a:rPr lang="ru-RU" dirty="0" err="1" smtClean="0"/>
              <a:t>проведених</a:t>
            </a:r>
            <a:r>
              <a:rPr lang="ru-RU" dirty="0" smtClean="0"/>
              <a:t> </a:t>
            </a:r>
            <a:r>
              <a:rPr lang="ru-RU" dirty="0" err="1" smtClean="0"/>
              <a:t>учнем</a:t>
            </a:r>
            <a:r>
              <a:rPr lang="ru-RU" dirty="0" smtClean="0"/>
              <a:t> </a:t>
            </a:r>
            <a:r>
              <a:rPr lang="ru-RU" dirty="0" err="1" smtClean="0"/>
              <a:t>експериментів</a:t>
            </a:r>
            <a:r>
              <a:rPr lang="ru-RU" dirty="0" smtClean="0"/>
              <a:t>, </a:t>
            </a:r>
            <a:r>
              <a:rPr lang="ru-RU" dirty="0" err="1" smtClean="0"/>
              <a:t>дослідів</a:t>
            </a:r>
            <a:r>
              <a:rPr lang="ru-RU" dirty="0" smtClean="0"/>
              <a:t>, </a:t>
            </a:r>
            <a:r>
              <a:rPr lang="ru-RU" dirty="0" err="1" smtClean="0"/>
              <a:t>розв'язків</a:t>
            </a:r>
            <a:r>
              <a:rPr lang="ru-RU" dirty="0" smtClean="0"/>
              <a:t> задач. 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переваг</a:t>
            </a:r>
            <a:r>
              <a:rPr lang="ru-RU" dirty="0" smtClean="0"/>
              <a:t> ППЗ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швидкий</a:t>
            </a:r>
            <a:r>
              <a:rPr lang="ru-RU" dirty="0" smtClean="0"/>
              <a:t> </a:t>
            </a:r>
            <a:r>
              <a:rPr lang="ru-RU" dirty="0" err="1" smtClean="0"/>
              <a:t>зворотний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користувачем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 ІКТ,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реалізацію</a:t>
            </a:r>
            <a:r>
              <a:rPr lang="ru-RU" dirty="0" smtClean="0"/>
              <a:t> </a:t>
            </a:r>
            <a:r>
              <a:rPr lang="ru-RU" dirty="0" err="1" smtClean="0"/>
              <a:t>діалогу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учнем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учителем,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учнем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програмним</a:t>
            </a:r>
            <a:r>
              <a:rPr lang="ru-RU" dirty="0" smtClean="0"/>
              <a:t> </a:t>
            </a:r>
            <a:r>
              <a:rPr lang="ru-RU" dirty="0" err="1" smtClean="0"/>
              <a:t>навчальним</a:t>
            </a:r>
            <a:r>
              <a:rPr lang="ru-RU" dirty="0" smtClean="0"/>
              <a:t> </a:t>
            </a:r>
            <a:r>
              <a:rPr lang="ru-RU" dirty="0" err="1" smtClean="0"/>
              <a:t>середовищем</a:t>
            </a:r>
            <a:r>
              <a:rPr lang="ru-RU" dirty="0" smtClean="0"/>
              <a:t>. 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зворотний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b="1" dirty="0" err="1" smtClean="0"/>
              <a:t>інтерактивністю</a:t>
            </a:r>
            <a:r>
              <a:rPr lang="ru-RU" b="1" dirty="0" smtClean="0"/>
              <a:t> </a:t>
            </a:r>
            <a:r>
              <a:rPr lang="ru-RU" b="1" dirty="0" err="1" smtClean="0"/>
              <a:t>програмного</a:t>
            </a:r>
            <a:r>
              <a:rPr lang="ru-RU" b="1" dirty="0" smtClean="0"/>
              <a:t> </a:t>
            </a:r>
            <a:r>
              <a:rPr lang="ru-RU" b="1" dirty="0" err="1" smtClean="0"/>
              <a:t>засобу</a:t>
            </a:r>
            <a:r>
              <a:rPr lang="ru-RU" dirty="0" smtClean="0"/>
              <a:t>. </a:t>
            </a:r>
          </a:p>
          <a:p>
            <a:pPr marL="0" indent="3619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використанню</a:t>
            </a:r>
            <a:r>
              <a:rPr lang="ru-RU" dirty="0" smtClean="0"/>
              <a:t> ППЗ,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здійснюватись</a:t>
            </a:r>
            <a:r>
              <a:rPr lang="ru-RU" dirty="0" smtClean="0"/>
              <a:t> у тому </a:t>
            </a:r>
            <a:r>
              <a:rPr lang="ru-RU" dirty="0" err="1" smtClean="0"/>
              <a:t>темпі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задовольняє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r>
              <a:rPr lang="ru-RU" dirty="0" smtClean="0"/>
              <a:t>.</a:t>
            </a:r>
          </a:p>
        </p:txBody>
      </p:sp>
      <p:pic>
        <p:nvPicPr>
          <p:cNvPr id="194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5" y="3214688"/>
            <a:ext cx="3157538" cy="3157537"/>
          </a:xfrm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058863"/>
            <a:ext cx="3143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err="1" smtClean="0">
                <a:solidFill>
                  <a:schemeClr val="accent3">
                    <a:shade val="75000"/>
                  </a:schemeClr>
                </a:solidFill>
              </a:rPr>
              <a:t>Педагогічні</a:t>
            </a:r>
            <a:r>
              <a:rPr lang="ru-RU" sz="3600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3">
                    <a:shade val="75000"/>
                  </a:schemeClr>
                </a:solidFill>
              </a:rPr>
              <a:t>програмні</a:t>
            </a:r>
            <a:r>
              <a:rPr lang="ru-RU" sz="3600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3">
                    <a:shade val="75000"/>
                  </a:schemeClr>
                </a:solidFill>
              </a:rPr>
              <a:t>засоби</a:t>
            </a:r>
            <a:r>
              <a:rPr lang="ru-RU" sz="3600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3">
                    <a:shade val="75000"/>
                  </a:schemeClr>
                </a:solidFill>
              </a:rPr>
              <a:t>можна</a:t>
            </a:r>
            <a:r>
              <a:rPr lang="ru-RU" sz="3600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3">
                    <a:shade val="75000"/>
                  </a:schemeClr>
                </a:solidFill>
              </a:rPr>
              <a:t>розподілити</a:t>
            </a:r>
            <a:r>
              <a:rPr lang="ru-RU" sz="3600" dirty="0" smtClean="0">
                <a:solidFill>
                  <a:schemeClr val="accent3">
                    <a:shade val="75000"/>
                  </a:schemeClr>
                </a:solidFill>
              </a:rPr>
              <a:t> на </a:t>
            </a:r>
            <a:r>
              <a:rPr lang="ru-RU" sz="3600" dirty="0" err="1" smtClean="0">
                <a:solidFill>
                  <a:schemeClr val="accent3">
                    <a:shade val="75000"/>
                  </a:schemeClr>
                </a:solidFill>
              </a:rPr>
              <a:t>такі</a:t>
            </a:r>
            <a:r>
              <a:rPr lang="ru-RU" sz="3600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3">
                    <a:shade val="75000"/>
                  </a:schemeClr>
                </a:solidFill>
              </a:rPr>
              <a:t>групи</a:t>
            </a:r>
            <a:r>
              <a:rPr lang="ru-RU" sz="3600" dirty="0" smtClean="0">
                <a:solidFill>
                  <a:schemeClr val="accent3">
                    <a:shade val="75000"/>
                  </a:schemeClr>
                </a:solidFill>
              </a:rPr>
              <a:t>: </a:t>
            </a:r>
            <a:endParaRPr lang="ru-RU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5B93C-6A07-479F-8227-237CDF0D6507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20485" name="Содержимое 5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pPr marL="180975" indent="-180975">
              <a:buFont typeface="Wingdings 2" pitchFamily="18" charset="2"/>
              <a:buNone/>
            </a:pPr>
            <a:r>
              <a:rPr lang="ru-RU" sz="1200" i="1" smtClean="0"/>
              <a:t>1). Електронні посібники</a:t>
            </a:r>
            <a:r>
              <a:rPr lang="ru-RU" sz="1200" smtClean="0"/>
              <a:t> - електронні навчальні видання, які доповнюють підручники та містять навчальний матеріал з певного предмета, окремих розділів навчальної дисципліни, факультативного курсу або курсу за вибором, найчастіше представлений з використанням мультимедійних засобів, наприклад </a:t>
            </a:r>
            <a:r>
              <a:rPr lang="ru-RU" sz="1200" b="1" smtClean="0"/>
              <a:t>Електронний посібник «Футбол - джерело здоров'я»; </a:t>
            </a:r>
          </a:p>
          <a:p>
            <a:pPr marL="180975" indent="-180975">
              <a:buFont typeface="Wingdings 2" pitchFamily="18" charset="2"/>
              <a:buNone/>
            </a:pPr>
            <a:r>
              <a:rPr lang="ru-RU" sz="1200" i="1" smtClean="0"/>
              <a:t>2). Електронні (віртуальні) практикуми</a:t>
            </a:r>
            <a:r>
              <a:rPr lang="ru-RU" sz="1200" smtClean="0"/>
              <a:t> - електронні навчальні збірки практичних завдань і вправ;</a:t>
            </a:r>
          </a:p>
          <a:p>
            <a:pPr marL="180975" indent="-180975">
              <a:buFont typeface="Wingdings 2" pitchFamily="18" charset="2"/>
              <a:buNone/>
            </a:pPr>
            <a:r>
              <a:rPr lang="ru-RU" sz="1200" smtClean="0"/>
              <a:t>3). Комп'ютерні програми, призначені для створення тестових завдань, проведення тестування та фіксації результатів, наприклад </a:t>
            </a:r>
            <a:r>
              <a:rPr lang="ru-RU" sz="1200" b="1" smtClean="0"/>
              <a:t>Система інтерактивного тестування «Школярик</a:t>
            </a:r>
            <a:r>
              <a:rPr lang="ru-RU" sz="1200" smtClean="0"/>
              <a:t>»;</a:t>
            </a:r>
          </a:p>
          <a:p>
            <a:pPr marL="180975" indent="-180975">
              <a:buFont typeface="Wingdings 2" pitchFamily="18" charset="2"/>
              <a:buNone/>
            </a:pPr>
            <a:r>
              <a:rPr lang="ru-RU" sz="1200" i="1" smtClean="0"/>
              <a:t>4). Мультимедійні засоби ілюстративного і довідникового спрямування.</a:t>
            </a:r>
          </a:p>
        </p:txBody>
      </p:sp>
      <p:pic>
        <p:nvPicPr>
          <p:cNvPr id="204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5" y="1643063"/>
            <a:ext cx="3286125" cy="307181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32F845-7417-4ED0-88F2-2F99734BFB33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2150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428750"/>
            <a:ext cx="3738563" cy="3757613"/>
          </a:xfrm>
        </p:spPr>
      </p:pic>
      <p:sp>
        <p:nvSpPr>
          <p:cNvPr id="9" name="Прямоугольник 8"/>
          <p:cNvSpPr/>
          <p:nvPr/>
        </p:nvSpPr>
        <p:spPr>
          <a:xfrm>
            <a:off x="571500" y="5143500"/>
            <a:ext cx="3714750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Педагогічний</a:t>
            </a:r>
            <a:r>
              <a:rPr lang="ru-RU" dirty="0"/>
              <a:t> </a:t>
            </a:r>
            <a:r>
              <a:rPr lang="ru-RU" dirty="0" err="1"/>
              <a:t>програмний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 «</a:t>
            </a:r>
            <a:r>
              <a:rPr lang="ru-RU" dirty="0" err="1"/>
              <a:t>Географія</a:t>
            </a:r>
            <a:r>
              <a:rPr lang="ru-RU" dirty="0"/>
              <a:t>. 6 </a:t>
            </a:r>
            <a:r>
              <a:rPr lang="ru-RU" dirty="0" err="1"/>
              <a:t>кл</a:t>
            </a:r>
            <a:r>
              <a:rPr lang="ru-RU" dirty="0"/>
              <a:t>»</a:t>
            </a:r>
            <a:endParaRPr lang="ru-RU" dirty="0"/>
          </a:p>
        </p:txBody>
      </p:sp>
      <p:pic>
        <p:nvPicPr>
          <p:cNvPr id="215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1428750"/>
            <a:ext cx="3709987" cy="3654425"/>
          </a:xfrm>
        </p:spPr>
      </p:pic>
      <p:sp>
        <p:nvSpPr>
          <p:cNvPr id="11" name="Прямоугольник 10"/>
          <p:cNvSpPr/>
          <p:nvPr/>
        </p:nvSpPr>
        <p:spPr>
          <a:xfrm>
            <a:off x="4786313" y="5072063"/>
            <a:ext cx="3714750" cy="646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Електронний</a:t>
            </a:r>
            <a:r>
              <a:rPr lang="ru-RU" dirty="0"/>
              <a:t> атлас «</a:t>
            </a:r>
            <a:r>
              <a:rPr lang="ru-RU" dirty="0" err="1"/>
              <a:t>Географія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8-9 </a:t>
            </a:r>
            <a:r>
              <a:rPr lang="ru-RU" dirty="0" err="1"/>
              <a:t>кл</a:t>
            </a:r>
            <a:r>
              <a:rPr lang="ru-RU" dirty="0"/>
              <a:t>.»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D6469-482B-4AE2-AE24-BE5CFA2C3C2A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2253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428750"/>
            <a:ext cx="3784600" cy="3500438"/>
          </a:xfrm>
        </p:spPr>
      </p:pic>
      <p:sp>
        <p:nvSpPr>
          <p:cNvPr id="9" name="Прямоугольник 8"/>
          <p:cNvSpPr/>
          <p:nvPr/>
        </p:nvSpPr>
        <p:spPr>
          <a:xfrm>
            <a:off x="500063" y="4929188"/>
            <a:ext cx="3857625" cy="923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Інтегрований</a:t>
            </a:r>
            <a:r>
              <a:rPr lang="ru-RU" dirty="0"/>
              <a:t> </a:t>
            </a:r>
            <a:r>
              <a:rPr lang="ru-RU" dirty="0" err="1"/>
              <a:t>електронний</a:t>
            </a:r>
            <a:r>
              <a:rPr lang="ru-RU" dirty="0"/>
              <a:t> комплекс «</a:t>
            </a:r>
            <a:r>
              <a:rPr lang="ru-RU" dirty="0" err="1"/>
              <a:t>Економічна</a:t>
            </a:r>
            <a:r>
              <a:rPr lang="ru-RU" dirty="0"/>
              <a:t> та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географія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10 </a:t>
            </a:r>
            <a:r>
              <a:rPr lang="ru-RU" dirty="0" err="1"/>
              <a:t>кл</a:t>
            </a:r>
            <a:r>
              <a:rPr lang="ru-RU" dirty="0"/>
              <a:t>»</a:t>
            </a:r>
            <a:endParaRPr lang="ru-RU" dirty="0"/>
          </a:p>
        </p:txBody>
      </p:sp>
      <p:pic>
        <p:nvPicPr>
          <p:cNvPr id="225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29188" y="1428750"/>
            <a:ext cx="3506787" cy="3489325"/>
          </a:xfrm>
        </p:spPr>
      </p:pic>
      <p:sp>
        <p:nvSpPr>
          <p:cNvPr id="11" name="Прямоугольник 10"/>
          <p:cNvSpPr/>
          <p:nvPr/>
        </p:nvSpPr>
        <p:spPr>
          <a:xfrm>
            <a:off x="4929188" y="5000625"/>
            <a:ext cx="3500437" cy="923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Електронний</a:t>
            </a:r>
            <a:r>
              <a:rPr lang="ru-RU" dirty="0"/>
              <a:t> атлас «</a:t>
            </a:r>
            <a:r>
              <a:rPr lang="ru-RU" dirty="0" err="1"/>
              <a:t>Економічна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географія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10-11 </a:t>
            </a:r>
            <a:r>
              <a:rPr lang="ru-RU" dirty="0" err="1"/>
              <a:t>кл</a:t>
            </a:r>
            <a:r>
              <a:rPr lang="ru-RU" dirty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C6349B-1148-413F-BB62-53CF3487F88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  <p:pic>
        <p:nvPicPr>
          <p:cNvPr id="2355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14313"/>
            <a:ext cx="3727450" cy="3429000"/>
          </a:xfrm>
          <a:ln>
            <a:solidFill>
              <a:srgbClr val="0070C0"/>
            </a:solidFill>
          </a:ln>
        </p:spPr>
      </p:pic>
      <p:pic>
        <p:nvPicPr>
          <p:cNvPr id="2355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521450" y="0"/>
            <a:ext cx="2622550" cy="2609850"/>
          </a:xfrm>
          <a:ln>
            <a:solidFill>
              <a:srgbClr val="0070C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14313" y="3714750"/>
            <a:ext cx="3214687" cy="923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Педагогічний</a:t>
            </a:r>
            <a:r>
              <a:rPr lang="ru-RU" dirty="0"/>
              <a:t> </a:t>
            </a:r>
            <a:r>
              <a:rPr lang="ru-RU" dirty="0" err="1"/>
              <a:t>програмний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 «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література</a:t>
            </a:r>
            <a:r>
              <a:rPr lang="ru-RU" dirty="0"/>
              <a:t>. 10 </a:t>
            </a:r>
            <a:r>
              <a:rPr lang="ru-RU" dirty="0" err="1"/>
              <a:t>кл</a:t>
            </a:r>
            <a:r>
              <a:rPr lang="ru-RU" dirty="0"/>
              <a:t>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57688" y="2571750"/>
            <a:ext cx="4786312" cy="9239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Програмно-методичний</a:t>
            </a:r>
            <a:r>
              <a:rPr lang="ru-RU" dirty="0"/>
              <a:t> комплекс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«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література</a:t>
            </a:r>
            <a:r>
              <a:rPr lang="ru-RU" dirty="0"/>
              <a:t>. 11 </a:t>
            </a:r>
            <a:r>
              <a:rPr lang="ru-RU" dirty="0" err="1"/>
              <a:t>кл</a:t>
            </a:r>
            <a:r>
              <a:rPr lang="ru-RU" dirty="0"/>
              <a:t>» </a:t>
            </a:r>
            <a:endParaRPr lang="ru-RU" dirty="0"/>
          </a:p>
        </p:txBody>
      </p:sp>
      <p:pic>
        <p:nvPicPr>
          <p:cNvPr id="2356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00438"/>
            <a:ext cx="2884488" cy="28559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500188" y="5715000"/>
            <a:ext cx="3071812" cy="6461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Педагогічний</a:t>
            </a:r>
            <a:r>
              <a:rPr lang="ru-RU" dirty="0"/>
              <a:t> </a:t>
            </a:r>
            <a:r>
              <a:rPr lang="ru-RU" dirty="0" err="1"/>
              <a:t>програмний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 «</a:t>
            </a:r>
            <a:r>
              <a:rPr lang="ru-RU" dirty="0" err="1"/>
              <a:t>Фізика</a:t>
            </a:r>
            <a:r>
              <a:rPr lang="ru-RU" dirty="0"/>
              <a:t>. 9 </a:t>
            </a:r>
            <a:r>
              <a:rPr lang="ru-RU" dirty="0" err="1"/>
              <a:t>кл</a:t>
            </a:r>
            <a:r>
              <a:rPr lang="ru-RU" dirty="0"/>
              <a:t>»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423</TotalTime>
  <Words>2513</Words>
  <Application>Microsoft Office PowerPoint</Application>
  <PresentationFormat>Экран (4:3)</PresentationFormat>
  <Paragraphs>210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40</vt:i4>
      </vt:variant>
    </vt:vector>
  </HeadingPairs>
  <TitlesOfParts>
    <vt:vector size="59" baseType="lpstr">
      <vt:lpstr>Georgia</vt:lpstr>
      <vt:lpstr>Arial</vt:lpstr>
      <vt:lpstr>Wingdings 2</vt:lpstr>
      <vt:lpstr>Wingdings</vt:lpstr>
      <vt:lpstr>Calibri</vt:lpstr>
      <vt:lpstr>Times New Roman</vt:lpstr>
      <vt:lpstr>Symbol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 Програмні засоби навчання профільного предмету</vt:lpstr>
      <vt:lpstr>4.1. Програмні засоби навчання шкільних предметів</vt:lpstr>
      <vt:lpstr>Програмні засоби навчального призначення</vt:lpstr>
      <vt:lpstr>Слайд 4</vt:lpstr>
      <vt:lpstr>Програмні засоби навчального призначення</vt:lpstr>
      <vt:lpstr>Педагогічні програмні засоби можна розподілити на такі групи: </vt:lpstr>
      <vt:lpstr>Слайд 7</vt:lpstr>
      <vt:lpstr>Слайд 8</vt:lpstr>
      <vt:lpstr>Слайд 9</vt:lpstr>
      <vt:lpstr>Слайд 10</vt:lpstr>
      <vt:lpstr>Електронні (віртуальні) практикуми</vt:lpstr>
      <vt:lpstr>Мультимедійні засоби ілюстративного і довідникового спрямування</vt:lpstr>
      <vt:lpstr>Комбіновані ППЗ</vt:lpstr>
      <vt:lpstr>Комбіновані ППЗ</vt:lpstr>
      <vt:lpstr>Модулі програми</vt:lpstr>
      <vt:lpstr>Модулі програми</vt:lpstr>
      <vt:lpstr>Класифікація основних опорних конспектів</vt:lpstr>
      <vt:lpstr>Конспект-алгоритм розв’язання задачі</vt:lpstr>
      <vt:lpstr>Конспект - приклад застосування алгебраїчної властивості</vt:lpstr>
      <vt:lpstr>Конспект-графічне побудування</vt:lpstr>
      <vt:lpstr>Конспект – анімація реального процесу</vt:lpstr>
      <vt:lpstr>Графічний спосіб розв’язання системи лінійних рівнянь</vt:lpstr>
      <vt:lpstr>Демонстрація ходу розв’язання задачі на геометричні побудування</vt:lpstr>
      <vt:lpstr>Розв’язання задачі на пошук області значень графічним способом</vt:lpstr>
      <vt:lpstr>Розв’язання найпростішої задачі на геометричні перетворення графіків</vt:lpstr>
      <vt:lpstr>Електронні навчальні комплекти</vt:lpstr>
      <vt:lpstr>Комбіновані ППЗ</vt:lpstr>
      <vt:lpstr>Комбіновані ППЗ</vt:lpstr>
      <vt:lpstr>Програмні засоби навчального призначення</vt:lpstr>
      <vt:lpstr>Особливості використання електронних посібників</vt:lpstr>
      <vt:lpstr>Особливості використання електронних посібників</vt:lpstr>
      <vt:lpstr>Особливості використання електронних посібників</vt:lpstr>
      <vt:lpstr>Особливості використання електронних (віртуальних) практикумів</vt:lpstr>
      <vt:lpstr>Використання  Віртуальної хімічної лабораторії</vt:lpstr>
      <vt:lpstr>Використання  Віртуальної хімічної лабораторії</vt:lpstr>
      <vt:lpstr>Використання  Віртуальної хімічної лабораторії</vt:lpstr>
      <vt:lpstr>Особливості використання мультимедійних засобів довідиикового спрямування</vt:lpstr>
      <vt:lpstr>Слайд 38</vt:lpstr>
      <vt:lpstr>Призначення кнопок у вікні Електронного атласу з курсу «Історія України» </vt:lpstr>
      <vt:lpstr>Призначення кнопок у вікні Електронного атласу з курсу «Історія України»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Admin</cp:lastModifiedBy>
  <cp:revision>66</cp:revision>
  <dcterms:created xsi:type="dcterms:W3CDTF">2011-06-30T05:49:19Z</dcterms:created>
  <dcterms:modified xsi:type="dcterms:W3CDTF">2014-04-14T06:40:30Z</dcterms:modified>
</cp:coreProperties>
</file>